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3660" r:id="rId1"/>
  </p:sldMasterIdLst>
  <p:notesMasterIdLst>
    <p:notesMasterId r:id="rId26"/>
  </p:notesMasterIdLst>
  <p:sldIdLst>
    <p:sldId id="978" r:id="rId2"/>
    <p:sldId id="2147310108" r:id="rId3"/>
    <p:sldId id="2147310110" r:id="rId4"/>
    <p:sldId id="2147310112" r:id="rId5"/>
    <p:sldId id="2147310115" r:id="rId6"/>
    <p:sldId id="2147310183" r:id="rId7"/>
    <p:sldId id="2147310184" r:id="rId8"/>
    <p:sldId id="2147310185" r:id="rId9"/>
    <p:sldId id="2147310141" r:id="rId10"/>
    <p:sldId id="2147310175" r:id="rId11"/>
    <p:sldId id="2147310181" r:id="rId12"/>
    <p:sldId id="2147310113" r:id="rId13"/>
    <p:sldId id="2147310161" r:id="rId14"/>
    <p:sldId id="2147310168" r:id="rId15"/>
    <p:sldId id="2147310162" r:id="rId16"/>
    <p:sldId id="2147310120" r:id="rId17"/>
    <p:sldId id="2147310123" r:id="rId18"/>
    <p:sldId id="2147310124" r:id="rId19"/>
    <p:sldId id="2147310163" r:id="rId20"/>
    <p:sldId id="2147310179" r:id="rId21"/>
    <p:sldId id="2147310174" r:id="rId22"/>
    <p:sldId id="2147310116" r:id="rId23"/>
    <p:sldId id="2147310182" r:id="rId24"/>
    <p:sldId id="2147310176"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FC7D0"/>
    <a:srgbClr val="0086E7"/>
    <a:srgbClr val="31658D"/>
    <a:srgbClr val="FF0000"/>
    <a:srgbClr val="F9DFD8"/>
    <a:srgbClr val="D8B6B5"/>
    <a:srgbClr val="FFDF95"/>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E15A638-078F-4951-9E10-CC741C1CB2AE}" v="2" dt="2025-06-04T18:45:36.83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211"/>
    <p:restoredTop sz="96512"/>
  </p:normalViewPr>
  <p:slideViewPr>
    <p:cSldViewPr snapToGrid="0">
      <p:cViewPr varScale="1">
        <p:scale>
          <a:sx n="107" d="100"/>
          <a:sy n="107" d="100"/>
        </p:scale>
        <p:origin x="71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9993AD-F24E-D446-8A34-431F7A90D0CE}" type="datetimeFigureOut">
              <a:rPr lang="en-US" smtClean="0"/>
              <a:t>6/4/2025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0F814A-3F79-2643-83BB-58FF5A592551}" type="slidenum">
              <a:rPr lang="en-US" smtClean="0"/>
              <a:t>‹#›</a:t>
            </a:fld>
            <a:endParaRPr lang="en-US"/>
          </a:p>
        </p:txBody>
      </p:sp>
    </p:spTree>
    <p:extLst>
      <p:ext uri="{BB962C8B-B14F-4D97-AF65-F5344CB8AC3E}">
        <p14:creationId xmlns:p14="http://schemas.microsoft.com/office/powerpoint/2010/main" val="27471490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526B4F3-591F-45CB-B247-98587511233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645062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a:p>
        </p:txBody>
      </p:sp>
      <p:sp>
        <p:nvSpPr>
          <p:cNvPr id="4" name="Slide Number Placeholder 3"/>
          <p:cNvSpPr>
            <a:spLocks noGrp="1"/>
          </p:cNvSpPr>
          <p:nvPr>
            <p:ph type="sldNum" sz="quarter" idx="5"/>
          </p:nvPr>
        </p:nvSpPr>
        <p:spPr/>
        <p:txBody>
          <a:bodyPr/>
          <a:lstStyle/>
          <a:p>
            <a:fld id="{760F814A-3F79-2643-83BB-58FF5A592551}" type="slidenum">
              <a:rPr lang="en-US" smtClean="0"/>
              <a:t>4</a:t>
            </a:fld>
            <a:endParaRPr lang="en-US"/>
          </a:p>
        </p:txBody>
      </p:sp>
    </p:spTree>
    <p:extLst>
      <p:ext uri="{BB962C8B-B14F-4D97-AF65-F5344CB8AC3E}">
        <p14:creationId xmlns:p14="http://schemas.microsoft.com/office/powerpoint/2010/main" val="6074630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0B9475-C204-22D0-4A2E-515FAA1880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2817FF-9C39-8E1D-F59A-96D6C0CC74E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6231EE-091B-4A00-FBE9-416C2B6BBED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66BF06C-12B9-5E5B-D1A1-5DECB861C5E4}"/>
              </a:ext>
            </a:extLst>
          </p:cNvPr>
          <p:cNvSpPr>
            <a:spLocks noGrp="1"/>
          </p:cNvSpPr>
          <p:nvPr>
            <p:ph type="sldNum" sz="quarter" idx="5"/>
          </p:nvPr>
        </p:nvSpPr>
        <p:spPr/>
        <p:txBody>
          <a:bodyPr/>
          <a:lstStyle/>
          <a:p>
            <a:fld id="{760F814A-3F79-2643-83BB-58FF5A592551}" type="slidenum">
              <a:rPr lang="en-US" smtClean="0"/>
              <a:t>6</a:t>
            </a:fld>
            <a:endParaRPr lang="en-US"/>
          </a:p>
        </p:txBody>
      </p:sp>
    </p:spTree>
    <p:extLst>
      <p:ext uri="{BB962C8B-B14F-4D97-AF65-F5344CB8AC3E}">
        <p14:creationId xmlns:p14="http://schemas.microsoft.com/office/powerpoint/2010/main" val="15408788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CE6152-8737-E942-FD22-19740A9BC5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B43EB4-134E-FD77-B034-A8A1F7BB58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01C6B9E-2902-A6BF-467F-5FE911A2C0C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8805029-79C3-99D0-79FF-D5F17C4AC555}"/>
              </a:ext>
            </a:extLst>
          </p:cNvPr>
          <p:cNvSpPr>
            <a:spLocks noGrp="1"/>
          </p:cNvSpPr>
          <p:nvPr>
            <p:ph type="sldNum" sz="quarter" idx="5"/>
          </p:nvPr>
        </p:nvSpPr>
        <p:spPr/>
        <p:txBody>
          <a:bodyPr/>
          <a:lstStyle/>
          <a:p>
            <a:fld id="{760F814A-3F79-2643-83BB-58FF5A592551}" type="slidenum">
              <a:rPr lang="en-US" smtClean="0"/>
              <a:t>7</a:t>
            </a:fld>
            <a:endParaRPr lang="en-US"/>
          </a:p>
        </p:txBody>
      </p:sp>
    </p:spTree>
    <p:extLst>
      <p:ext uri="{BB962C8B-B14F-4D97-AF65-F5344CB8AC3E}">
        <p14:creationId xmlns:p14="http://schemas.microsoft.com/office/powerpoint/2010/main" val="41819698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F6C576-966D-54C6-FD04-0973AF5436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632CB9-B080-C6F7-66FE-D684FE2440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DEE76B-3DD2-B391-F56E-557DA8DFC87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6E72AF6-64AD-A90D-9658-69BF24687458}"/>
              </a:ext>
            </a:extLst>
          </p:cNvPr>
          <p:cNvSpPr>
            <a:spLocks noGrp="1"/>
          </p:cNvSpPr>
          <p:nvPr>
            <p:ph type="sldNum" sz="quarter" idx="5"/>
          </p:nvPr>
        </p:nvSpPr>
        <p:spPr/>
        <p:txBody>
          <a:bodyPr/>
          <a:lstStyle/>
          <a:p>
            <a:fld id="{760F814A-3F79-2643-83BB-58FF5A592551}" type="slidenum">
              <a:rPr lang="en-US" smtClean="0"/>
              <a:t>8</a:t>
            </a:fld>
            <a:endParaRPr lang="en-US"/>
          </a:p>
        </p:txBody>
      </p:sp>
    </p:spTree>
    <p:extLst>
      <p:ext uri="{BB962C8B-B14F-4D97-AF65-F5344CB8AC3E}">
        <p14:creationId xmlns:p14="http://schemas.microsoft.com/office/powerpoint/2010/main" val="13437819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60F814A-3F79-2643-83BB-58FF5A592551}" type="slidenum">
              <a:rPr lang="en-US" smtClean="0"/>
              <a:t>10</a:t>
            </a:fld>
            <a:endParaRPr lang="en-US"/>
          </a:p>
        </p:txBody>
      </p:sp>
    </p:spTree>
    <p:extLst>
      <p:ext uri="{BB962C8B-B14F-4D97-AF65-F5344CB8AC3E}">
        <p14:creationId xmlns:p14="http://schemas.microsoft.com/office/powerpoint/2010/main" val="12819515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D2C238-6ADE-2F71-81FE-0E8D54E52A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72A15E-6E03-5413-621B-E66C08D24E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CE7320-CBB2-102B-C28A-4FE14024F4E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0AD9DFC-4065-880A-DCAA-FDE41B6FE13A}"/>
              </a:ext>
            </a:extLst>
          </p:cNvPr>
          <p:cNvSpPr>
            <a:spLocks noGrp="1"/>
          </p:cNvSpPr>
          <p:nvPr>
            <p:ph type="sldNum" sz="quarter" idx="5"/>
          </p:nvPr>
        </p:nvSpPr>
        <p:spPr/>
        <p:txBody>
          <a:bodyPr/>
          <a:lstStyle/>
          <a:p>
            <a:fld id="{760F814A-3F79-2643-83BB-58FF5A592551}" type="slidenum">
              <a:rPr lang="en-US" smtClean="0"/>
              <a:t>11</a:t>
            </a:fld>
            <a:endParaRPr lang="en-US"/>
          </a:p>
        </p:txBody>
      </p:sp>
    </p:spTree>
    <p:extLst>
      <p:ext uri="{BB962C8B-B14F-4D97-AF65-F5344CB8AC3E}">
        <p14:creationId xmlns:p14="http://schemas.microsoft.com/office/powerpoint/2010/main" val="29992970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11" name="Graphic 5">
            <a:extLst>
              <a:ext uri="{FF2B5EF4-FFF2-40B4-BE49-F238E27FC236}">
                <a16:creationId xmlns:a16="http://schemas.microsoft.com/office/drawing/2014/main" id="{9C20FEB9-559B-A64A-A6C7-F4B03566421B}"/>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0233838" y="4760662"/>
            <a:ext cx="1143000" cy="139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userDrawn="1">
            <p:ph type="ctrTitle"/>
          </p:nvPr>
        </p:nvSpPr>
        <p:spPr>
          <a:xfrm>
            <a:off x="771842" y="1512132"/>
            <a:ext cx="5420236" cy="1031767"/>
          </a:xfrm>
          <a:prstGeom prst="rect">
            <a:avLst/>
          </a:prstGeom>
        </p:spPr>
        <p:txBody>
          <a:bodyPr anchor="ctr">
            <a:normAutofit/>
          </a:bodyPr>
          <a:lstStyle>
            <a:lvl1pPr algn="l">
              <a:lnSpc>
                <a:spcPct val="85000"/>
              </a:lnSpc>
              <a:defRPr sz="2400" b="1" i="0" spc="0">
                <a:solidFill>
                  <a:srgbClr val="2B809E"/>
                </a:solidFill>
                <a:latin typeface="Arial" panose="020B0604020202020204" pitchFamily="34" charset="0"/>
                <a:cs typeface="Arial" panose="020B0604020202020204" pitchFamily="34" charset="0"/>
              </a:defRPr>
            </a:lvl1pPr>
          </a:lstStyle>
          <a:p>
            <a:r>
              <a:rPr lang="en-US"/>
              <a:t>Click to edit Master title style</a:t>
            </a:r>
          </a:p>
        </p:txBody>
      </p:sp>
      <p:sp>
        <p:nvSpPr>
          <p:cNvPr id="24" name="Text Placeholder 16"/>
          <p:cNvSpPr>
            <a:spLocks noGrp="1"/>
          </p:cNvSpPr>
          <p:nvPr userDrawn="1">
            <p:ph type="body" sz="quarter" idx="20" hasCustomPrompt="1"/>
          </p:nvPr>
        </p:nvSpPr>
        <p:spPr>
          <a:xfrm>
            <a:off x="771842" y="2551616"/>
            <a:ext cx="3577738" cy="877384"/>
          </a:xfrm>
          <a:prstGeom prst="rect">
            <a:avLst/>
          </a:prstGeom>
        </p:spPr>
        <p:txBody>
          <a:bodyPr lIns="0" tIns="0" rIns="0" bIns="0" anchor="t" anchorCtr="0">
            <a:noAutofit/>
          </a:bodyPr>
          <a:lstStyle>
            <a:lvl1pPr marL="0" indent="0">
              <a:lnSpc>
                <a:spcPct val="100000"/>
              </a:lnSpc>
              <a:spcAft>
                <a:spcPts val="0"/>
              </a:spcAft>
              <a:buFontTx/>
              <a:buNone/>
              <a:defRPr sz="1600" b="0">
                <a:solidFill>
                  <a:srgbClr val="81875A"/>
                </a:solidFill>
                <a:latin typeface="Arial" panose="020B0604020202020204" pitchFamily="34" charset="0"/>
                <a:cs typeface="Arial" panose="020B0604020202020204" pitchFamily="34" charset="0"/>
              </a:defRPr>
            </a:lvl1pPr>
          </a:lstStyle>
          <a:p>
            <a:pPr lvl="0"/>
            <a:r>
              <a:rPr lang="en-US"/>
              <a:t>Presenter’s name                 Presenter’s title                    Presenter’s institution</a:t>
            </a:r>
          </a:p>
        </p:txBody>
      </p:sp>
      <p:pic>
        <p:nvPicPr>
          <p:cNvPr id="14" name="Graphic 2">
            <a:extLst>
              <a:ext uri="{FF2B5EF4-FFF2-40B4-BE49-F238E27FC236}">
                <a16:creationId xmlns:a16="http://schemas.microsoft.com/office/drawing/2014/main" id="{F41F2666-16FE-C548-A62D-01BA7BB4C8D4}"/>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808912" y="360374"/>
            <a:ext cx="1536789" cy="1151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56B362B4-0F59-A340-BFFE-8061F68EDC5E}"/>
              </a:ext>
            </a:extLst>
          </p:cNvPr>
          <p:cNvPicPr>
            <a:picLocks noChangeAspect="1"/>
          </p:cNvPicPr>
          <p:nvPr userDrawn="1"/>
        </p:nvPicPr>
        <p:blipFill>
          <a:blip r:embed="rId4"/>
          <a:stretch>
            <a:fillRect/>
          </a:stretch>
        </p:blipFill>
        <p:spPr>
          <a:xfrm>
            <a:off x="-1" y="360374"/>
            <a:ext cx="745995" cy="1151758"/>
          </a:xfrm>
          <a:prstGeom prst="rect">
            <a:avLst/>
          </a:prstGeom>
        </p:spPr>
      </p:pic>
      <p:sp>
        <p:nvSpPr>
          <p:cNvPr id="18" name="TextBox 17">
            <a:extLst>
              <a:ext uri="{FF2B5EF4-FFF2-40B4-BE49-F238E27FC236}">
                <a16:creationId xmlns:a16="http://schemas.microsoft.com/office/drawing/2014/main" id="{2C33A3F8-279D-904A-B23A-3E7A32359182}"/>
              </a:ext>
            </a:extLst>
          </p:cNvPr>
          <p:cNvSpPr txBox="1"/>
          <p:nvPr userDrawn="1"/>
        </p:nvSpPr>
        <p:spPr>
          <a:xfrm>
            <a:off x="2288789" y="397644"/>
            <a:ext cx="4770338" cy="1077218"/>
          </a:xfrm>
          <a:prstGeom prst="rect">
            <a:avLst/>
          </a:prstGeom>
          <a:noFill/>
        </p:spPr>
        <p:txBody>
          <a:bodyPr wrap="square" rtlCol="0">
            <a:spAutoFit/>
          </a:bodyPr>
          <a:lstStyle/>
          <a:p>
            <a:r>
              <a:rPr lang="en-US" sz="1600" b="1" i="0" u="none" strike="noStrike" kern="1200">
                <a:solidFill>
                  <a:srgbClr val="2B809E"/>
                </a:solidFill>
                <a:effectLst/>
                <a:latin typeface="Gill Sans MT" panose="020B0502020104020203" pitchFamily="34" charset="77"/>
                <a:ea typeface="+mn-ea"/>
                <a:cs typeface="Arial" panose="020B0604020202020204" pitchFamily="34" charset="0"/>
              </a:rPr>
              <a:t>INTEGRATED</a:t>
            </a:r>
          </a:p>
          <a:p>
            <a:r>
              <a:rPr lang="en-US" sz="1600" b="1" i="0" u="none" strike="noStrike" kern="1200">
                <a:solidFill>
                  <a:srgbClr val="2B809E"/>
                </a:solidFill>
                <a:effectLst/>
                <a:latin typeface="Gill Sans MT" panose="020B0502020104020203" pitchFamily="34" charset="77"/>
                <a:ea typeface="+mn-ea"/>
                <a:cs typeface="Arial" panose="020B0604020202020204" pitchFamily="34" charset="0"/>
              </a:rPr>
              <a:t>MULTISECTOR</a:t>
            </a:r>
          </a:p>
          <a:p>
            <a:r>
              <a:rPr lang="en-US" sz="1600" b="1" i="0" u="none" strike="noStrike" kern="1200">
                <a:solidFill>
                  <a:srgbClr val="2B809E"/>
                </a:solidFill>
                <a:effectLst/>
                <a:latin typeface="Gill Sans MT" panose="020B0502020104020203" pitchFamily="34" charset="77"/>
                <a:ea typeface="+mn-ea"/>
                <a:cs typeface="Arial" panose="020B0604020202020204" pitchFamily="34" charset="0"/>
              </a:rPr>
              <a:t>MULTISCALE</a:t>
            </a:r>
          </a:p>
          <a:p>
            <a:r>
              <a:rPr lang="en-US" sz="1600" b="1" i="0" u="none" strike="noStrike" kern="1200">
                <a:solidFill>
                  <a:srgbClr val="2B809E"/>
                </a:solidFill>
                <a:effectLst/>
                <a:latin typeface="Gill Sans MT" panose="020B0502020104020203" pitchFamily="34" charset="77"/>
                <a:ea typeface="+mn-ea"/>
                <a:cs typeface="Arial" panose="020B0604020202020204" pitchFamily="34" charset="0"/>
              </a:rPr>
              <a:t>MODELING</a:t>
            </a:r>
            <a:endParaRPr lang="en-US" sz="1600" b="1">
              <a:solidFill>
                <a:srgbClr val="2B809E"/>
              </a:solidFill>
              <a:latin typeface="Gill Sans MT" panose="020B0502020104020203" pitchFamily="34" charset="77"/>
              <a:cs typeface="Arial" panose="020B0604020202020204" pitchFamily="34" charset="0"/>
            </a:endParaRPr>
          </a:p>
        </p:txBody>
      </p:sp>
      <p:sp>
        <p:nvSpPr>
          <p:cNvPr id="4" name="TextBox 3">
            <a:extLst>
              <a:ext uri="{FF2B5EF4-FFF2-40B4-BE49-F238E27FC236}">
                <a16:creationId xmlns:a16="http://schemas.microsoft.com/office/drawing/2014/main" id="{3EB43791-2C51-A74E-98E2-620C2FF8D813}"/>
              </a:ext>
            </a:extLst>
          </p:cNvPr>
          <p:cNvSpPr txBox="1"/>
          <p:nvPr userDrawn="1"/>
        </p:nvSpPr>
        <p:spPr>
          <a:xfrm>
            <a:off x="202285" y="5082822"/>
            <a:ext cx="1666272" cy="161582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a:solidFill>
                  <a:srgbClr val="7C8156"/>
                </a:solidFill>
                <a:latin typeface="Arial" panose="020B0604020202020204" pitchFamily="34" charset="0"/>
                <a:cs typeface="Arial" panose="020B0604020202020204" pitchFamily="34" charset="0"/>
              </a:rPr>
              <a:t>This research is supported by the U.S. Department of Energy, Office of Science, as part of research in </a:t>
            </a:r>
            <a:r>
              <a:rPr lang="en-US" sz="1100" err="1">
                <a:solidFill>
                  <a:srgbClr val="7C8156"/>
                </a:solidFill>
                <a:latin typeface="Arial" panose="020B0604020202020204" pitchFamily="34" charset="0"/>
                <a:cs typeface="Arial" panose="020B0604020202020204" pitchFamily="34" charset="0"/>
              </a:rPr>
              <a:t>MultiSector</a:t>
            </a:r>
            <a:r>
              <a:rPr lang="en-US" sz="1100">
                <a:solidFill>
                  <a:srgbClr val="7C8156"/>
                </a:solidFill>
                <a:latin typeface="Arial" panose="020B0604020202020204" pitchFamily="34" charset="0"/>
                <a:cs typeface="Arial" panose="020B0604020202020204" pitchFamily="34" charset="0"/>
              </a:rPr>
              <a:t> Dynamics, Earth and Environmental System Modeling Program</a:t>
            </a:r>
          </a:p>
        </p:txBody>
      </p:sp>
      <p:pic>
        <p:nvPicPr>
          <p:cNvPr id="13" name="Picture 12" descr="A picture containing diagram&#10;&#10;Description automatically generated">
            <a:extLst>
              <a:ext uri="{FF2B5EF4-FFF2-40B4-BE49-F238E27FC236}">
                <a16:creationId xmlns:a16="http://schemas.microsoft.com/office/drawing/2014/main" id="{3B2665A8-DB9F-4E6A-9717-4EC3C1575607}"/>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229148" y="-1"/>
            <a:ext cx="5962851" cy="6858001"/>
          </a:xfrm>
          <a:prstGeom prst="rect">
            <a:avLst/>
          </a:prstGeom>
        </p:spPr>
      </p:pic>
      <p:pic>
        <p:nvPicPr>
          <p:cNvPr id="12" name="Picture 11" descr="A picture containing letter&#10;&#10;Description automatically generated">
            <a:extLst>
              <a:ext uri="{FF2B5EF4-FFF2-40B4-BE49-F238E27FC236}">
                <a16:creationId xmlns:a16="http://schemas.microsoft.com/office/drawing/2014/main" id="{753C50D2-196C-4267-8A6B-C0907A4AE74D}"/>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742850" y="4806872"/>
            <a:ext cx="4486298" cy="2048460"/>
          </a:xfrm>
          <a:prstGeom prst="rect">
            <a:avLst/>
          </a:prstGeom>
        </p:spPr>
      </p:pic>
    </p:spTree>
    <p:extLst>
      <p:ext uri="{BB962C8B-B14F-4D97-AF65-F5344CB8AC3E}">
        <p14:creationId xmlns:p14="http://schemas.microsoft.com/office/powerpoint/2010/main" val="685492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91977" y="1608041"/>
            <a:ext cx="5194767" cy="4032250"/>
          </a:xfrm>
        </p:spPr>
        <p:txBody>
          <a:bodyPr lIns="0">
            <a:noAutofit/>
          </a:bodyPr>
          <a:lstStyle>
            <a:lvl1pPr>
              <a:buClr>
                <a:schemeClr val="accent1">
                  <a:lumMod val="50000"/>
                </a:schemeClr>
              </a:buClr>
              <a:defRPr sz="1800"/>
            </a:lvl1pPr>
            <a:lvl2pPr>
              <a:buClr>
                <a:schemeClr val="accent1">
                  <a:lumMod val="50000"/>
                </a:schemeClr>
              </a:buClr>
              <a:defRPr/>
            </a:lvl2pPr>
            <a:lvl3pPr>
              <a:buClr>
                <a:schemeClr val="accent1">
                  <a:lumMod val="50000"/>
                </a:schemeClr>
              </a:buClr>
              <a:defRPr/>
            </a:lvl3pPr>
            <a:lvl4pPr>
              <a:buClr>
                <a:schemeClr val="accent1">
                  <a:lumMod val="50000"/>
                </a:schemeClr>
              </a:buClr>
              <a:defRPr/>
            </a:lvl4pPr>
            <a:lvl5pPr>
              <a:buClr>
                <a:schemeClr val="accent1">
                  <a:lumMod val="50000"/>
                </a:schemeClr>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906784" y="1608041"/>
            <a:ext cx="5194769" cy="4032249"/>
          </a:xfrm>
        </p:spPr>
        <p:txBody>
          <a:bodyPr lIns="0">
            <a:noAutofit/>
          </a:bodyPr>
          <a:lstStyle>
            <a:lvl1pPr>
              <a:buClr>
                <a:schemeClr val="accent1">
                  <a:lumMod val="50000"/>
                </a:schemeClr>
              </a:buClr>
              <a:defRPr sz="1800"/>
            </a:lvl1pPr>
            <a:lvl2pPr>
              <a:buClr>
                <a:schemeClr val="accent1">
                  <a:lumMod val="50000"/>
                </a:schemeClr>
              </a:buClr>
              <a:defRPr/>
            </a:lvl2pPr>
            <a:lvl3pPr>
              <a:buClr>
                <a:schemeClr val="accent1">
                  <a:lumMod val="50000"/>
                </a:schemeClr>
              </a:buClr>
              <a:defRPr/>
            </a:lvl3pPr>
            <a:lvl4pPr>
              <a:buClr>
                <a:schemeClr val="accent1">
                  <a:lumMod val="50000"/>
                </a:schemeClr>
              </a:buClr>
              <a:defRPr/>
            </a:lvl4pPr>
            <a:lvl5pPr>
              <a:buClr>
                <a:schemeClr val="accent1">
                  <a:lumMod val="50000"/>
                </a:schemeClr>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itle 1">
            <a:extLst>
              <a:ext uri="{FF2B5EF4-FFF2-40B4-BE49-F238E27FC236}">
                <a16:creationId xmlns:a16="http://schemas.microsoft.com/office/drawing/2014/main" id="{ED6A11C3-7857-DF41-9953-8C53CCBFE826}"/>
              </a:ext>
            </a:extLst>
          </p:cNvPr>
          <p:cNvSpPr>
            <a:spLocks noGrp="1"/>
          </p:cNvSpPr>
          <p:nvPr>
            <p:ph type="title"/>
          </p:nvPr>
        </p:nvSpPr>
        <p:spPr>
          <a:xfrm>
            <a:off x="1741250" y="224045"/>
            <a:ext cx="9360303" cy="1003998"/>
          </a:xfrm>
        </p:spPr>
        <p:txBody>
          <a:bodyPr>
            <a:noAutofit/>
          </a:bodyPr>
          <a:lstStyle/>
          <a:p>
            <a:r>
              <a:rPr lang="en-US"/>
              <a:t>Click to edit Master title style</a:t>
            </a:r>
          </a:p>
        </p:txBody>
      </p:sp>
      <p:sp>
        <p:nvSpPr>
          <p:cNvPr id="16" name="Date Placeholder 2">
            <a:extLst>
              <a:ext uri="{FF2B5EF4-FFF2-40B4-BE49-F238E27FC236}">
                <a16:creationId xmlns:a16="http://schemas.microsoft.com/office/drawing/2014/main" id="{30FE118C-746A-7148-BC00-20764019785F}"/>
              </a:ext>
            </a:extLst>
          </p:cNvPr>
          <p:cNvSpPr>
            <a:spLocks noGrp="1"/>
          </p:cNvSpPr>
          <p:nvPr>
            <p:ph type="dt" sz="half" idx="10"/>
          </p:nvPr>
        </p:nvSpPr>
        <p:spPr>
          <a:xfrm>
            <a:off x="7622949" y="6254827"/>
            <a:ext cx="2844799" cy="365125"/>
          </a:xfrm>
        </p:spPr>
        <p:txBody>
          <a:bodyPr/>
          <a:lstStyle/>
          <a:p>
            <a:endParaRPr lang="en-US"/>
          </a:p>
        </p:txBody>
      </p:sp>
      <p:sp>
        <p:nvSpPr>
          <p:cNvPr id="18" name="Slide Number Placeholder 4">
            <a:extLst>
              <a:ext uri="{FF2B5EF4-FFF2-40B4-BE49-F238E27FC236}">
                <a16:creationId xmlns:a16="http://schemas.microsoft.com/office/drawing/2014/main" id="{5BBE0AE3-3974-4D4B-A1A6-D1D3A283D7AB}"/>
              </a:ext>
            </a:extLst>
          </p:cNvPr>
          <p:cNvSpPr>
            <a:spLocks noGrp="1"/>
          </p:cNvSpPr>
          <p:nvPr>
            <p:ph type="sldNum" sz="quarter" idx="12"/>
          </p:nvPr>
        </p:nvSpPr>
        <p:spPr>
          <a:xfrm>
            <a:off x="10575298" y="6254827"/>
            <a:ext cx="1052510" cy="365125"/>
          </a:xfrm>
        </p:spPr>
        <p:txBody>
          <a:bodyPr/>
          <a:lstStyle/>
          <a:p>
            <a:fld id="{3A98EE3D-8CD1-4C3F-BD1C-C98C9596463C}" type="slidenum">
              <a:rPr lang="en-US" smtClean="0"/>
              <a:t>‹#›</a:t>
            </a:fld>
            <a:endParaRPr lang="en-US"/>
          </a:p>
        </p:txBody>
      </p:sp>
      <p:pic>
        <p:nvPicPr>
          <p:cNvPr id="19" name="Graphic 2">
            <a:extLst>
              <a:ext uri="{FF2B5EF4-FFF2-40B4-BE49-F238E27FC236}">
                <a16:creationId xmlns:a16="http://schemas.microsoft.com/office/drawing/2014/main" id="{078B00F6-9314-3348-8477-5CC722625701}"/>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3063" y="-13064"/>
            <a:ext cx="1754313" cy="1314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a16="http://schemas.microsoft.com/office/drawing/2014/main" id="{6D580C58-4777-42CC-8401-A49F213EDA1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108"/>
          <a:stretch/>
        </p:blipFill>
        <p:spPr>
          <a:xfrm>
            <a:off x="-13064" y="-30094"/>
            <a:ext cx="12234672" cy="254139"/>
          </a:xfrm>
          <a:prstGeom prst="rect">
            <a:avLst/>
          </a:prstGeom>
        </p:spPr>
      </p:pic>
    </p:spTree>
    <p:extLst>
      <p:ext uri="{BB962C8B-B14F-4D97-AF65-F5344CB8AC3E}">
        <p14:creationId xmlns:p14="http://schemas.microsoft.com/office/powerpoint/2010/main" val="38755238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5E8A4258-0D6B-7545-94C7-24A648B72859}"/>
              </a:ext>
            </a:extLst>
          </p:cNvPr>
          <p:cNvSpPr>
            <a:spLocks noGrp="1"/>
          </p:cNvSpPr>
          <p:nvPr>
            <p:ph idx="1"/>
          </p:nvPr>
        </p:nvSpPr>
        <p:spPr>
          <a:xfrm>
            <a:off x="391977" y="1611757"/>
            <a:ext cx="11029615" cy="3634486"/>
          </a:xfrm>
        </p:spPr>
        <p:txBody>
          <a:bodyPr tIns="0"/>
          <a:lstStyle>
            <a:lvl1pPr>
              <a:buClr>
                <a:schemeClr val="accent1">
                  <a:lumMod val="50000"/>
                </a:schemeClr>
              </a:buClr>
              <a:defRPr sz="1800"/>
            </a:lvl1pPr>
            <a:lvl2pPr>
              <a:buClr>
                <a:schemeClr val="accent1">
                  <a:lumMod val="50000"/>
                </a:schemeClr>
              </a:buClr>
              <a:defRPr/>
            </a:lvl2pPr>
            <a:lvl3pPr>
              <a:buClr>
                <a:schemeClr val="accent1">
                  <a:lumMod val="50000"/>
                </a:schemeClr>
              </a:buClr>
              <a:defRPr/>
            </a:lvl3pPr>
            <a:lvl4pPr>
              <a:buClr>
                <a:schemeClr val="accent1">
                  <a:lumMod val="50000"/>
                </a:schemeClr>
              </a:buClr>
              <a:defRPr/>
            </a:lvl4pPr>
            <a:lvl5pPr>
              <a:buClr>
                <a:schemeClr val="accent1">
                  <a:lumMod val="50000"/>
                </a:schemeClr>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Date Placeholder 2">
            <a:extLst>
              <a:ext uri="{FF2B5EF4-FFF2-40B4-BE49-F238E27FC236}">
                <a16:creationId xmlns:a16="http://schemas.microsoft.com/office/drawing/2014/main" id="{348B1688-8829-1249-80FD-1104EEA7CB1A}"/>
              </a:ext>
            </a:extLst>
          </p:cNvPr>
          <p:cNvSpPr>
            <a:spLocks noGrp="1"/>
          </p:cNvSpPr>
          <p:nvPr>
            <p:ph type="dt" sz="half" idx="10"/>
          </p:nvPr>
        </p:nvSpPr>
        <p:spPr>
          <a:xfrm>
            <a:off x="7622949" y="6254827"/>
            <a:ext cx="2844799" cy="365125"/>
          </a:xfrm>
        </p:spPr>
        <p:txBody>
          <a:bodyPr/>
          <a:lstStyle/>
          <a:p>
            <a:endParaRPr lang="en-US"/>
          </a:p>
        </p:txBody>
      </p:sp>
      <p:sp>
        <p:nvSpPr>
          <p:cNvPr id="16" name="Slide Number Placeholder 4">
            <a:extLst>
              <a:ext uri="{FF2B5EF4-FFF2-40B4-BE49-F238E27FC236}">
                <a16:creationId xmlns:a16="http://schemas.microsoft.com/office/drawing/2014/main" id="{ECA0C5B9-2EB1-F348-B6F8-03D4683A9D13}"/>
              </a:ext>
            </a:extLst>
          </p:cNvPr>
          <p:cNvSpPr>
            <a:spLocks noGrp="1"/>
          </p:cNvSpPr>
          <p:nvPr>
            <p:ph type="sldNum" sz="quarter" idx="12"/>
          </p:nvPr>
        </p:nvSpPr>
        <p:spPr>
          <a:xfrm>
            <a:off x="10575298" y="6254827"/>
            <a:ext cx="1052510" cy="365125"/>
          </a:xfrm>
        </p:spPr>
        <p:txBody>
          <a:bodyPr/>
          <a:lstStyle/>
          <a:p>
            <a:fld id="{3A98EE3D-8CD1-4C3F-BD1C-C98C9596463C}" type="slidenum">
              <a:rPr lang="en-US" smtClean="0"/>
              <a:t>‹#›</a:t>
            </a:fld>
            <a:endParaRPr lang="en-US"/>
          </a:p>
        </p:txBody>
      </p:sp>
      <p:sp>
        <p:nvSpPr>
          <p:cNvPr id="9" name="Title 1">
            <a:extLst>
              <a:ext uri="{FF2B5EF4-FFF2-40B4-BE49-F238E27FC236}">
                <a16:creationId xmlns:a16="http://schemas.microsoft.com/office/drawing/2014/main" id="{738931A1-BE96-7D43-9E1E-E9806CCF582E}"/>
              </a:ext>
            </a:extLst>
          </p:cNvPr>
          <p:cNvSpPr>
            <a:spLocks noGrp="1"/>
          </p:cNvSpPr>
          <p:nvPr>
            <p:ph type="title"/>
          </p:nvPr>
        </p:nvSpPr>
        <p:spPr>
          <a:xfrm>
            <a:off x="1741250" y="224045"/>
            <a:ext cx="9680342" cy="1003998"/>
          </a:xfrm>
        </p:spPr>
        <p:txBody>
          <a:bodyPr>
            <a:noAutofit/>
          </a:bodyPr>
          <a:lstStyle/>
          <a:p>
            <a:r>
              <a:rPr lang="en-US"/>
              <a:t>Click to edit Master title style</a:t>
            </a:r>
          </a:p>
        </p:txBody>
      </p:sp>
      <p:pic>
        <p:nvPicPr>
          <p:cNvPr id="10" name="Graphic 2">
            <a:extLst>
              <a:ext uri="{FF2B5EF4-FFF2-40B4-BE49-F238E27FC236}">
                <a16:creationId xmlns:a16="http://schemas.microsoft.com/office/drawing/2014/main" id="{3A8ABAFF-E179-7C4D-8874-AB10A86F6B59}"/>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3063" y="-13064"/>
            <a:ext cx="1754313" cy="1314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a:extLst>
              <a:ext uri="{FF2B5EF4-FFF2-40B4-BE49-F238E27FC236}">
                <a16:creationId xmlns:a16="http://schemas.microsoft.com/office/drawing/2014/main" id="{1DA35E9C-A85B-4AE4-BE77-1331315238B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108"/>
          <a:stretch/>
        </p:blipFill>
        <p:spPr>
          <a:xfrm>
            <a:off x="-13064" y="-30094"/>
            <a:ext cx="12234672" cy="254139"/>
          </a:xfrm>
          <a:prstGeom prst="rect">
            <a:avLst/>
          </a:prstGeom>
        </p:spPr>
      </p:pic>
    </p:spTree>
    <p:extLst>
      <p:ext uri="{BB962C8B-B14F-4D97-AF65-F5344CB8AC3E}">
        <p14:creationId xmlns:p14="http://schemas.microsoft.com/office/powerpoint/2010/main" val="32401621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3" name="Date Placeholder 2">
            <a:extLst>
              <a:ext uri="{FF2B5EF4-FFF2-40B4-BE49-F238E27FC236}">
                <a16:creationId xmlns:a16="http://schemas.microsoft.com/office/drawing/2014/main" id="{64F61A40-FDFA-0942-A994-32D83D8A73B5}"/>
              </a:ext>
            </a:extLst>
          </p:cNvPr>
          <p:cNvSpPr>
            <a:spLocks noGrp="1"/>
          </p:cNvSpPr>
          <p:nvPr>
            <p:ph type="dt" sz="half" idx="10"/>
          </p:nvPr>
        </p:nvSpPr>
        <p:spPr>
          <a:xfrm>
            <a:off x="7622949" y="6254827"/>
            <a:ext cx="2844799" cy="365125"/>
          </a:xfrm>
        </p:spPr>
        <p:txBody>
          <a:bodyPr/>
          <a:lstStyle/>
          <a:p>
            <a:endParaRPr lang="en-US"/>
          </a:p>
        </p:txBody>
      </p:sp>
      <p:sp>
        <p:nvSpPr>
          <p:cNvPr id="14" name="Slide Number Placeholder 4">
            <a:extLst>
              <a:ext uri="{FF2B5EF4-FFF2-40B4-BE49-F238E27FC236}">
                <a16:creationId xmlns:a16="http://schemas.microsoft.com/office/drawing/2014/main" id="{E59EBA9C-4553-3941-AA56-5387D2D89F16}"/>
              </a:ext>
            </a:extLst>
          </p:cNvPr>
          <p:cNvSpPr>
            <a:spLocks noGrp="1"/>
          </p:cNvSpPr>
          <p:nvPr>
            <p:ph type="sldNum" sz="quarter" idx="12"/>
          </p:nvPr>
        </p:nvSpPr>
        <p:spPr>
          <a:xfrm>
            <a:off x="10575298" y="6254827"/>
            <a:ext cx="1052510" cy="365125"/>
          </a:xfrm>
        </p:spPr>
        <p:txBody>
          <a:bodyPr/>
          <a:lstStyle/>
          <a:p>
            <a:fld id="{3A98EE3D-8CD1-4C3F-BD1C-C98C9596463C}" type="slidenum">
              <a:rPr lang="en-US" smtClean="0"/>
              <a:t>‹#›</a:t>
            </a:fld>
            <a:endParaRPr lang="en-US"/>
          </a:p>
        </p:txBody>
      </p:sp>
      <p:sp>
        <p:nvSpPr>
          <p:cNvPr id="16" name="Picture Placeholder 2">
            <a:extLst>
              <a:ext uri="{FF2B5EF4-FFF2-40B4-BE49-F238E27FC236}">
                <a16:creationId xmlns:a16="http://schemas.microsoft.com/office/drawing/2014/main" id="{57C74CE2-B1D0-F945-A045-4256253A573B}"/>
              </a:ext>
            </a:extLst>
          </p:cNvPr>
          <p:cNvSpPr>
            <a:spLocks noGrp="1"/>
          </p:cNvSpPr>
          <p:nvPr>
            <p:ph type="pic" idx="13"/>
          </p:nvPr>
        </p:nvSpPr>
        <p:spPr>
          <a:xfrm>
            <a:off x="391978" y="1741357"/>
            <a:ext cx="3681634" cy="346083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7" name="Picture Placeholder 2">
            <a:extLst>
              <a:ext uri="{FF2B5EF4-FFF2-40B4-BE49-F238E27FC236}">
                <a16:creationId xmlns:a16="http://schemas.microsoft.com/office/drawing/2014/main" id="{98379A9E-DBC2-A048-BBE5-B02A64D7251A}"/>
              </a:ext>
            </a:extLst>
          </p:cNvPr>
          <p:cNvSpPr>
            <a:spLocks noGrp="1"/>
          </p:cNvSpPr>
          <p:nvPr>
            <p:ph type="pic" idx="14"/>
          </p:nvPr>
        </p:nvSpPr>
        <p:spPr>
          <a:xfrm>
            <a:off x="4255183" y="1741356"/>
            <a:ext cx="3681634" cy="346083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8" name="Picture Placeholder 2">
            <a:extLst>
              <a:ext uri="{FF2B5EF4-FFF2-40B4-BE49-F238E27FC236}">
                <a16:creationId xmlns:a16="http://schemas.microsoft.com/office/drawing/2014/main" id="{08C14691-5062-304B-9633-028599A1D1BD}"/>
              </a:ext>
            </a:extLst>
          </p:cNvPr>
          <p:cNvSpPr>
            <a:spLocks noGrp="1"/>
          </p:cNvSpPr>
          <p:nvPr>
            <p:ph type="pic" idx="15"/>
          </p:nvPr>
        </p:nvSpPr>
        <p:spPr>
          <a:xfrm>
            <a:off x="8118388" y="1741356"/>
            <a:ext cx="3681634" cy="346083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1" name="Title 1">
            <a:extLst>
              <a:ext uri="{FF2B5EF4-FFF2-40B4-BE49-F238E27FC236}">
                <a16:creationId xmlns:a16="http://schemas.microsoft.com/office/drawing/2014/main" id="{34B4E4D3-02CE-1C45-BE1D-E1816FED7254}"/>
              </a:ext>
            </a:extLst>
          </p:cNvPr>
          <p:cNvSpPr>
            <a:spLocks noGrp="1"/>
          </p:cNvSpPr>
          <p:nvPr>
            <p:ph type="title"/>
          </p:nvPr>
        </p:nvSpPr>
        <p:spPr>
          <a:xfrm>
            <a:off x="1741250" y="224045"/>
            <a:ext cx="10058772" cy="1003998"/>
          </a:xfrm>
        </p:spPr>
        <p:txBody>
          <a:bodyPr>
            <a:noAutofit/>
          </a:bodyPr>
          <a:lstStyle/>
          <a:p>
            <a:r>
              <a:rPr lang="en-US"/>
              <a:t>Click to edit Master title style</a:t>
            </a:r>
          </a:p>
        </p:txBody>
      </p:sp>
      <p:pic>
        <p:nvPicPr>
          <p:cNvPr id="15" name="Graphic 2">
            <a:extLst>
              <a:ext uri="{FF2B5EF4-FFF2-40B4-BE49-F238E27FC236}">
                <a16:creationId xmlns:a16="http://schemas.microsoft.com/office/drawing/2014/main" id="{5FACF7B0-3857-D24C-BCE6-DB87CAD5ED22}"/>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3063" y="-13064"/>
            <a:ext cx="1754313" cy="1314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8">
            <a:extLst>
              <a:ext uri="{FF2B5EF4-FFF2-40B4-BE49-F238E27FC236}">
                <a16:creationId xmlns:a16="http://schemas.microsoft.com/office/drawing/2014/main" id="{8332F1CD-F038-4F5C-B073-89F0B1A5CC1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108"/>
          <a:stretch/>
        </p:blipFill>
        <p:spPr>
          <a:xfrm>
            <a:off x="-13064" y="-30094"/>
            <a:ext cx="12234672" cy="254554"/>
          </a:xfrm>
          <a:prstGeom prst="rect">
            <a:avLst/>
          </a:prstGeom>
        </p:spPr>
      </p:pic>
    </p:spTree>
    <p:extLst>
      <p:ext uri="{BB962C8B-B14F-4D97-AF65-F5344CB8AC3E}">
        <p14:creationId xmlns:p14="http://schemas.microsoft.com/office/powerpoint/2010/main" val="40805023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77C2F03B-91D5-344A-A66A-66BE94CD05BA}"/>
              </a:ext>
            </a:extLst>
          </p:cNvPr>
          <p:cNvSpPr>
            <a:spLocks noGrp="1"/>
          </p:cNvSpPr>
          <p:nvPr>
            <p:ph idx="1"/>
          </p:nvPr>
        </p:nvSpPr>
        <p:spPr>
          <a:xfrm>
            <a:off x="391978" y="1611757"/>
            <a:ext cx="6120034" cy="3634486"/>
          </a:xfrm>
        </p:spPr>
        <p:txBody>
          <a:bodyPr tIns="0"/>
          <a:lstStyle>
            <a:lvl1pPr>
              <a:buClr>
                <a:schemeClr val="accent1">
                  <a:lumMod val="50000"/>
                </a:schemeClr>
              </a:buClr>
              <a:defRPr sz="1800"/>
            </a:lvl1pPr>
            <a:lvl2pPr>
              <a:buClr>
                <a:schemeClr val="accent1">
                  <a:lumMod val="50000"/>
                </a:schemeClr>
              </a:buClr>
              <a:defRPr/>
            </a:lvl2pPr>
            <a:lvl3pPr>
              <a:buClr>
                <a:schemeClr val="accent1">
                  <a:lumMod val="50000"/>
                </a:schemeClr>
              </a:buClr>
              <a:defRPr/>
            </a:lvl3pPr>
            <a:lvl4pPr>
              <a:buClr>
                <a:schemeClr val="accent1">
                  <a:lumMod val="50000"/>
                </a:schemeClr>
              </a:buClr>
              <a:defRPr/>
            </a:lvl4pPr>
            <a:lvl5pPr>
              <a:buClr>
                <a:schemeClr val="accent1">
                  <a:lumMod val="50000"/>
                </a:schemeClr>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Date Placeholder 2">
            <a:extLst>
              <a:ext uri="{FF2B5EF4-FFF2-40B4-BE49-F238E27FC236}">
                <a16:creationId xmlns:a16="http://schemas.microsoft.com/office/drawing/2014/main" id="{F5C78430-C887-8148-A7A8-AD6711550B91}"/>
              </a:ext>
            </a:extLst>
          </p:cNvPr>
          <p:cNvSpPr>
            <a:spLocks noGrp="1"/>
          </p:cNvSpPr>
          <p:nvPr>
            <p:ph type="dt" sz="half" idx="10"/>
          </p:nvPr>
        </p:nvSpPr>
        <p:spPr>
          <a:xfrm>
            <a:off x="7622949" y="6254827"/>
            <a:ext cx="2844799" cy="365125"/>
          </a:xfrm>
        </p:spPr>
        <p:txBody>
          <a:bodyPr/>
          <a:lstStyle/>
          <a:p>
            <a:endParaRPr lang="en-US"/>
          </a:p>
        </p:txBody>
      </p:sp>
      <p:sp>
        <p:nvSpPr>
          <p:cNvPr id="11" name="Slide Number Placeholder 4">
            <a:extLst>
              <a:ext uri="{FF2B5EF4-FFF2-40B4-BE49-F238E27FC236}">
                <a16:creationId xmlns:a16="http://schemas.microsoft.com/office/drawing/2014/main" id="{D22567F8-1033-8D44-9015-DC9173B31B5E}"/>
              </a:ext>
            </a:extLst>
          </p:cNvPr>
          <p:cNvSpPr>
            <a:spLocks noGrp="1"/>
          </p:cNvSpPr>
          <p:nvPr>
            <p:ph type="sldNum" sz="quarter" idx="12"/>
          </p:nvPr>
        </p:nvSpPr>
        <p:spPr>
          <a:xfrm>
            <a:off x="10575298" y="6254827"/>
            <a:ext cx="1052510" cy="365125"/>
          </a:xfrm>
        </p:spPr>
        <p:txBody>
          <a:bodyPr/>
          <a:lstStyle/>
          <a:p>
            <a:fld id="{3A98EE3D-8CD1-4C3F-BD1C-C98C9596463C}" type="slidenum">
              <a:rPr lang="en-US" smtClean="0"/>
              <a:t>‹#›</a:t>
            </a:fld>
            <a:endParaRPr lang="en-US"/>
          </a:p>
        </p:txBody>
      </p:sp>
      <p:sp>
        <p:nvSpPr>
          <p:cNvPr id="13" name="Picture Placeholder 2">
            <a:extLst>
              <a:ext uri="{FF2B5EF4-FFF2-40B4-BE49-F238E27FC236}">
                <a16:creationId xmlns:a16="http://schemas.microsoft.com/office/drawing/2014/main" id="{424632AF-6678-BA44-8DDE-F2B6ACD3A3F6}"/>
              </a:ext>
            </a:extLst>
          </p:cNvPr>
          <p:cNvSpPr>
            <a:spLocks noGrp="1"/>
          </p:cNvSpPr>
          <p:nvPr>
            <p:ph type="pic" idx="13"/>
          </p:nvPr>
        </p:nvSpPr>
        <p:spPr>
          <a:xfrm>
            <a:off x="6693924" y="1611758"/>
            <a:ext cx="5106098" cy="363448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2" name="Title 1">
            <a:extLst>
              <a:ext uri="{FF2B5EF4-FFF2-40B4-BE49-F238E27FC236}">
                <a16:creationId xmlns:a16="http://schemas.microsoft.com/office/drawing/2014/main" id="{C2DFD32D-5A39-DC45-8256-3B4F1408B3E3}"/>
              </a:ext>
            </a:extLst>
          </p:cNvPr>
          <p:cNvSpPr>
            <a:spLocks noGrp="1"/>
          </p:cNvSpPr>
          <p:nvPr>
            <p:ph type="title"/>
          </p:nvPr>
        </p:nvSpPr>
        <p:spPr>
          <a:xfrm>
            <a:off x="1741250" y="221497"/>
            <a:ext cx="10058772" cy="1003998"/>
          </a:xfrm>
        </p:spPr>
        <p:txBody>
          <a:bodyPr>
            <a:noAutofit/>
          </a:bodyPr>
          <a:lstStyle/>
          <a:p>
            <a:r>
              <a:rPr lang="en-US"/>
              <a:t>Click to edit Master title style</a:t>
            </a:r>
          </a:p>
        </p:txBody>
      </p:sp>
      <p:pic>
        <p:nvPicPr>
          <p:cNvPr id="14" name="Graphic 2">
            <a:extLst>
              <a:ext uri="{FF2B5EF4-FFF2-40B4-BE49-F238E27FC236}">
                <a16:creationId xmlns:a16="http://schemas.microsoft.com/office/drawing/2014/main" id="{E653C0DB-B97F-F441-908E-560F1015BB65}"/>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3063" y="-13064"/>
            <a:ext cx="1754313" cy="1314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a:extLst>
              <a:ext uri="{FF2B5EF4-FFF2-40B4-BE49-F238E27FC236}">
                <a16:creationId xmlns:a16="http://schemas.microsoft.com/office/drawing/2014/main" id="{809D1E5D-5AB1-4A89-8A38-705C7AF581F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108"/>
          <a:stretch/>
        </p:blipFill>
        <p:spPr>
          <a:xfrm>
            <a:off x="-13064" y="-30094"/>
            <a:ext cx="12234672" cy="254554"/>
          </a:xfrm>
          <a:prstGeom prst="rect">
            <a:avLst/>
          </a:prstGeom>
        </p:spPr>
      </p:pic>
    </p:spTree>
    <p:extLst>
      <p:ext uri="{BB962C8B-B14F-4D97-AF65-F5344CB8AC3E}">
        <p14:creationId xmlns:p14="http://schemas.microsoft.com/office/powerpoint/2010/main" val="13219078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E975ED-5C3F-A687-4838-621E77ACECB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A2A0ADE-94C6-7482-84E6-613200D7118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2BC681F-1F9A-4BE1-726A-9C41AD1729D5}"/>
              </a:ext>
            </a:extLst>
          </p:cNvPr>
          <p:cNvSpPr>
            <a:spLocks noGrp="1"/>
          </p:cNvSpPr>
          <p:nvPr>
            <p:ph type="dt" sz="half" idx="10"/>
          </p:nvPr>
        </p:nvSpPr>
        <p:spPr/>
        <p:txBody>
          <a:bodyPr/>
          <a:lstStyle/>
          <a:p>
            <a:fld id="{67D4E1D3-31D4-5C40-A728-67085B6EBA0B}" type="datetimeFigureOut">
              <a:rPr lang="en-US" smtClean="0"/>
              <a:t>6/4/2025</a:t>
            </a:fld>
            <a:endParaRPr lang="en-US"/>
          </a:p>
        </p:txBody>
      </p:sp>
      <p:sp>
        <p:nvSpPr>
          <p:cNvPr id="5" name="Footer Placeholder 4">
            <a:extLst>
              <a:ext uri="{FF2B5EF4-FFF2-40B4-BE49-F238E27FC236}">
                <a16:creationId xmlns:a16="http://schemas.microsoft.com/office/drawing/2014/main" id="{59224E48-D3D3-1913-FE54-48EF1FDC421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ADF5EFC-FFE4-5514-CBE5-92C2D71E69AF}"/>
              </a:ext>
            </a:extLst>
          </p:cNvPr>
          <p:cNvSpPr>
            <a:spLocks noGrp="1"/>
          </p:cNvSpPr>
          <p:nvPr>
            <p:ph type="sldNum" sz="quarter" idx="12"/>
          </p:nvPr>
        </p:nvSpPr>
        <p:spPr/>
        <p:txBody>
          <a:bodyPr/>
          <a:lstStyle/>
          <a:p>
            <a:fld id="{A379B725-0AFB-664C-9072-B84036F378AE}" type="slidenum">
              <a:rPr lang="en-US" smtClean="0"/>
              <a:t>‹#›</a:t>
            </a:fld>
            <a:endParaRPr lang="en-US"/>
          </a:p>
        </p:txBody>
      </p:sp>
    </p:spTree>
    <p:extLst>
      <p:ext uri="{BB962C8B-B14F-4D97-AF65-F5344CB8AC3E}">
        <p14:creationId xmlns:p14="http://schemas.microsoft.com/office/powerpoint/2010/main" val="7733241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9B1911-B90F-8722-954B-7DD21F6D2CC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8E100E8-9AA7-9E25-0883-42911C6F721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1FB5935-29BA-6F86-3FD3-7ED616C9670D}"/>
              </a:ext>
            </a:extLst>
          </p:cNvPr>
          <p:cNvSpPr>
            <a:spLocks noGrp="1"/>
          </p:cNvSpPr>
          <p:nvPr>
            <p:ph type="dt" sz="half" idx="10"/>
          </p:nvPr>
        </p:nvSpPr>
        <p:spPr/>
        <p:txBody>
          <a:bodyPr/>
          <a:lstStyle/>
          <a:p>
            <a:fld id="{52F2ABE5-BE2C-496B-A24D-DAD65473EA2F}" type="datetimeFigureOut">
              <a:rPr lang="en-US" smtClean="0"/>
              <a:t>6/4/2025</a:t>
            </a:fld>
            <a:endParaRPr lang="en-US"/>
          </a:p>
        </p:txBody>
      </p:sp>
      <p:sp>
        <p:nvSpPr>
          <p:cNvPr id="5" name="Footer Placeholder 4">
            <a:extLst>
              <a:ext uri="{FF2B5EF4-FFF2-40B4-BE49-F238E27FC236}">
                <a16:creationId xmlns:a16="http://schemas.microsoft.com/office/drawing/2014/main" id="{1C4BEF70-DB46-8FC0-5007-F320C2E291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37501A-7F1B-A71C-A892-8BEDD6D9BF41}"/>
              </a:ext>
            </a:extLst>
          </p:cNvPr>
          <p:cNvSpPr>
            <a:spLocks noGrp="1"/>
          </p:cNvSpPr>
          <p:nvPr>
            <p:ph type="sldNum" sz="quarter" idx="12"/>
          </p:nvPr>
        </p:nvSpPr>
        <p:spPr/>
        <p:txBody>
          <a:bodyPr/>
          <a:lstStyle/>
          <a:p>
            <a:fld id="{0EED4724-CE61-4552-B4BB-5B6B55C32FEF}" type="slidenum">
              <a:rPr lang="en-US" smtClean="0"/>
              <a:t>‹#›</a:t>
            </a:fld>
            <a:endParaRPr lang="en-US"/>
          </a:p>
        </p:txBody>
      </p:sp>
    </p:spTree>
    <p:extLst>
      <p:ext uri="{BB962C8B-B14F-4D97-AF65-F5344CB8AC3E}">
        <p14:creationId xmlns:p14="http://schemas.microsoft.com/office/powerpoint/2010/main" val="28743306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910208" y="502920"/>
            <a:ext cx="9700600" cy="1047686"/>
          </a:xfrm>
          <a:prstGeom prst="rect">
            <a:avLst/>
          </a:prstGeom>
        </p:spPr>
        <p:txBody>
          <a:bodyPr vert="horz" lIns="91440" tIns="45720" rIns="9144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581192" y="2336002"/>
            <a:ext cx="11029616" cy="3652047"/>
          </a:xfrm>
          <a:prstGeom prst="rect">
            <a:avLst/>
          </a:prstGeom>
        </p:spPr>
        <p:txBody>
          <a:bodyPr vert="horz" lIns="91440" tIns="45720" rIns="91440" bIns="45720" rtlCol="0" anchor="t" anchorCtr="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605951" y="6423914"/>
            <a:ext cx="2844799" cy="365125"/>
          </a:xfrm>
          <a:prstGeom prst="rect">
            <a:avLst/>
          </a:prstGeom>
        </p:spPr>
        <p:txBody>
          <a:bodyPr vert="horz" lIns="91440" tIns="45720" rIns="91440" bIns="45720" rtlCol="0" anchor="ctr"/>
          <a:lstStyle>
            <a:lvl1pPr algn="r">
              <a:defRPr sz="900">
                <a:solidFill>
                  <a:schemeClr val="tx1">
                    <a:lumMod val="75000"/>
                    <a:lumOff val="25000"/>
                  </a:schemeClr>
                </a:solidFill>
              </a:defRPr>
            </a:lvl1pPr>
          </a:lstStyle>
          <a:p>
            <a:endParaRPr lang="en-US"/>
          </a:p>
        </p:txBody>
      </p:sp>
      <p:sp>
        <p:nvSpPr>
          <p:cNvPr id="5" name="Footer Placeholder 4"/>
          <p:cNvSpPr>
            <a:spLocks noGrp="1"/>
          </p:cNvSpPr>
          <p:nvPr>
            <p:ph type="ftr" sz="quarter" idx="3"/>
          </p:nvPr>
        </p:nvSpPr>
        <p:spPr>
          <a:xfrm>
            <a:off x="581192" y="6423914"/>
            <a:ext cx="6917210" cy="365125"/>
          </a:xfrm>
          <a:prstGeom prst="rect">
            <a:avLst/>
          </a:prstGeom>
        </p:spPr>
        <p:txBody>
          <a:bodyPr vert="horz" lIns="91440" tIns="45720" rIns="91440" bIns="45720" rtlCol="0" anchor="ctr"/>
          <a:lstStyle>
            <a:lvl1pPr algn="l">
              <a:defRPr sz="900" cap="all">
                <a:solidFill>
                  <a:schemeClr val="tx1">
                    <a:lumMod val="75000"/>
                    <a:lumOff val="25000"/>
                  </a:schemeClr>
                </a:solidFill>
              </a:defRPr>
            </a:lvl1pPr>
          </a:lstStyle>
          <a:p>
            <a:endParaRPr lang="en-US"/>
          </a:p>
        </p:txBody>
      </p:sp>
      <p:sp>
        <p:nvSpPr>
          <p:cNvPr id="6" name="Slide Number Placeholder 5"/>
          <p:cNvSpPr>
            <a:spLocks noGrp="1"/>
          </p:cNvSpPr>
          <p:nvPr>
            <p:ph type="sldNum" sz="quarter" idx="4"/>
          </p:nvPr>
        </p:nvSpPr>
        <p:spPr>
          <a:xfrm>
            <a:off x="10558300" y="6423914"/>
            <a:ext cx="1052510" cy="365125"/>
          </a:xfrm>
          <a:prstGeom prst="rect">
            <a:avLst/>
          </a:prstGeom>
        </p:spPr>
        <p:txBody>
          <a:bodyPr vert="horz" lIns="91440" tIns="45720" rIns="91440" bIns="45720" rtlCol="0" anchor="ctr"/>
          <a:lstStyle>
            <a:lvl1pPr algn="r">
              <a:defRPr sz="900">
                <a:solidFill>
                  <a:schemeClr val="tx1">
                    <a:lumMod val="75000"/>
                    <a:lumOff val="25000"/>
                  </a:schemeClr>
                </a:solidFill>
              </a:defRPr>
            </a:lvl1pPr>
          </a:lstStyle>
          <a:p>
            <a:fld id="{3A98EE3D-8CD1-4C3F-BD1C-C98C9596463C}" type="slidenum">
              <a:rPr lang="en-US" smtClean="0"/>
              <a:t>‹#›</a:t>
            </a:fld>
            <a:endParaRPr lang="en-US"/>
          </a:p>
        </p:txBody>
      </p:sp>
    </p:spTree>
    <p:extLst>
      <p:ext uri="{BB962C8B-B14F-4D97-AF65-F5344CB8AC3E}">
        <p14:creationId xmlns:p14="http://schemas.microsoft.com/office/powerpoint/2010/main" val="5274362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7" r:id="rId6"/>
    <p:sldLayoutId id="2147483668" r:id="rId7"/>
  </p:sldLayoutIdLst>
  <p:hf hdr="0" ftr="0" dt="0"/>
  <p:txStyles>
    <p:titleStyle>
      <a:lvl1pPr algn="l" defTabSz="457200" rtl="0" eaLnBrk="1" latinLnBrk="0" hangingPunct="1">
        <a:lnSpc>
          <a:spcPct val="100000"/>
        </a:lnSpc>
        <a:spcBef>
          <a:spcPct val="0"/>
        </a:spcBef>
        <a:buNone/>
        <a:defRPr sz="2800" b="1" kern="1200" cap="all">
          <a:solidFill>
            <a:schemeClr val="tx1">
              <a:lumMod val="75000"/>
              <a:lumOff val="25000"/>
            </a:schemeClr>
          </a:solidFill>
          <a:latin typeface="Arial" panose="020B0604020202020204" pitchFamily="34" charset="0"/>
          <a:ea typeface="+mj-ea"/>
          <a:cs typeface="Arial" panose="020B060402020202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lnSpc>
          <a:spcPct val="110000"/>
        </a:lnSpc>
        <a:spcBef>
          <a:spcPct val="20000"/>
        </a:spcBef>
        <a:spcAft>
          <a:spcPts val="600"/>
        </a:spcAft>
        <a:buClr>
          <a:schemeClr val="accent1">
            <a:lumMod val="50000"/>
          </a:schemeClr>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lumMod val="50000"/>
          </a:schemeClr>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lumMod val="50000"/>
          </a:schemeClr>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lumMod val="50000"/>
          </a:schemeClr>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lumMod val="50000"/>
          </a:schemeClr>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Layout" Target="../slideLayouts/slideLayout3.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Layout" Target="../slideLayouts/slideLayout3.xml"/><Relationship Id="rId6" Type="http://schemas.openxmlformats.org/officeDocument/2006/relationships/image" Target="../media/image31.png"/><Relationship Id="rId5" Type="http://schemas.openxmlformats.org/officeDocument/2006/relationships/image" Target="../media/image35.png"/><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3.xml"/><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6CF2CDD-CB4A-CF44-94D8-0D3F948486D0}"/>
              </a:ext>
            </a:extLst>
          </p:cNvPr>
          <p:cNvSpPr txBox="1">
            <a:spLocks/>
          </p:cNvSpPr>
          <p:nvPr/>
        </p:nvSpPr>
        <p:spPr>
          <a:xfrm>
            <a:off x="400598" y="1760249"/>
            <a:ext cx="5471411" cy="2167319"/>
          </a:xfrm>
          <a:prstGeom prst="rect">
            <a:avLst/>
          </a:prstGeom>
        </p:spPr>
        <p:txBody>
          <a:bodyPr vert="horz" lIns="91440" tIns="45720" rIns="91440" bIns="45720" rtlCol="0" anchor="ctr" anchorCtr="0">
            <a:normAutofit/>
          </a:bodyPr>
          <a:lstStyle>
            <a:lvl1pPr algn="l" defTabSz="457200" rtl="0" eaLnBrk="1" latinLnBrk="0" hangingPunct="1">
              <a:lnSpc>
                <a:spcPct val="85000"/>
              </a:lnSpc>
              <a:spcBef>
                <a:spcPct val="0"/>
              </a:spcBef>
              <a:buNone/>
              <a:defRPr sz="2400" b="1" i="0" kern="1200" cap="all" spc="0">
                <a:solidFill>
                  <a:srgbClr val="2B809E"/>
                </a:solidFill>
                <a:latin typeface="Arial" panose="020B0604020202020204" pitchFamily="34" charset="0"/>
                <a:ea typeface="+mj-ea"/>
                <a:cs typeface="Arial" panose="020B060402020202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ctr" defTabSz="457200" rtl="0" eaLnBrk="1" fontAlgn="auto" latinLnBrk="0" hangingPunct="1">
              <a:lnSpc>
                <a:spcPct val="85000"/>
              </a:lnSpc>
              <a:spcBef>
                <a:spcPct val="0"/>
              </a:spcBef>
              <a:spcAft>
                <a:spcPts val="0"/>
              </a:spcAft>
              <a:buClrTx/>
              <a:buSzTx/>
              <a:buFontTx/>
              <a:buNone/>
              <a:tabLst/>
              <a:defRPr/>
            </a:pPr>
            <a:r>
              <a:rPr lang="en-US" sz="3200" cap="none" dirty="0">
                <a:solidFill>
                  <a:srgbClr val="7C8156"/>
                </a:solidFill>
              </a:rPr>
              <a:t>Exploring the Energy-Water Dynamics of Data Centers</a:t>
            </a:r>
            <a:endParaRPr kumimoji="0" lang="en-US" sz="3200" b="1" i="0" u="none" strike="noStrike" kern="1200" cap="none" spc="0" normalizeH="0" baseline="0" noProof="0" dirty="0">
              <a:ln>
                <a:noFill/>
              </a:ln>
              <a:solidFill>
                <a:srgbClr val="7C8156"/>
              </a:solidFill>
              <a:effectLst/>
              <a:uLnTx/>
              <a:uFillTx/>
              <a:ea typeface="+mj-ea"/>
              <a:cs typeface="Arial" panose="020B0604020202020204" pitchFamily="34" charset="0"/>
            </a:endParaRPr>
          </a:p>
        </p:txBody>
      </p:sp>
      <p:sp>
        <p:nvSpPr>
          <p:cNvPr id="5" name="Text Placeholder 2">
            <a:extLst>
              <a:ext uri="{FF2B5EF4-FFF2-40B4-BE49-F238E27FC236}">
                <a16:creationId xmlns:a16="http://schemas.microsoft.com/office/drawing/2014/main" id="{A425E6D2-EEB0-DE4A-91B3-3734DD5A9099}"/>
              </a:ext>
            </a:extLst>
          </p:cNvPr>
          <p:cNvSpPr txBox="1">
            <a:spLocks/>
          </p:cNvSpPr>
          <p:nvPr/>
        </p:nvSpPr>
        <p:spPr>
          <a:xfrm>
            <a:off x="1095114" y="3743269"/>
            <a:ext cx="4082378" cy="878607"/>
          </a:xfrm>
          <a:prstGeom prst="rect">
            <a:avLst/>
          </a:prstGeom>
        </p:spPr>
        <p:txBody>
          <a:bodyPr vert="horz" lIns="0" tIns="0" rIns="0" bIns="0" rtlCol="0" anchor="ctr" anchorCtr="0">
            <a:noAutofit/>
          </a:bodyPr>
          <a:lstStyle>
            <a:lvl1pPr marL="0" indent="0" algn="l" defTabSz="457200" rtl="0" eaLnBrk="1" latinLnBrk="0" hangingPunct="1">
              <a:lnSpc>
                <a:spcPct val="100000"/>
              </a:lnSpc>
              <a:spcBef>
                <a:spcPct val="20000"/>
              </a:spcBef>
              <a:spcAft>
                <a:spcPts val="0"/>
              </a:spcAft>
              <a:buClr>
                <a:schemeClr val="accent1">
                  <a:lumMod val="50000"/>
                </a:schemeClr>
              </a:buClr>
              <a:buSzPct val="92000"/>
              <a:buFontTx/>
              <a:buNone/>
              <a:defRPr sz="1600" b="0" kern="1200">
                <a:solidFill>
                  <a:srgbClr val="81875A"/>
                </a:solidFill>
                <a:latin typeface="Arial" panose="020B0604020202020204" pitchFamily="34" charset="0"/>
                <a:ea typeface="+mn-ea"/>
                <a:cs typeface="Arial" panose="020B0604020202020204" pitchFamily="34" charset="0"/>
              </a:defRPr>
            </a:lvl1pPr>
            <a:lvl2pPr marL="630000" indent="-306000" algn="l" defTabSz="457200" rtl="0" eaLnBrk="1" latinLnBrk="0" hangingPunct="1">
              <a:spcBef>
                <a:spcPct val="20000"/>
              </a:spcBef>
              <a:spcAft>
                <a:spcPts val="600"/>
              </a:spcAft>
              <a:buClr>
                <a:schemeClr val="accent1">
                  <a:lumMod val="50000"/>
                </a:schemeClr>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lumMod val="50000"/>
                </a:schemeClr>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lumMod val="50000"/>
                </a:schemeClr>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lumMod val="50000"/>
                </a:schemeClr>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marR="0" algn="ctr">
              <a:spcBef>
                <a:spcPts val="0"/>
              </a:spcBef>
              <a:spcAft>
                <a:spcPts val="0"/>
              </a:spcAft>
            </a:pPr>
            <a:r>
              <a:rPr lang="en-US" sz="1800" b="1" kern="100" dirty="0">
                <a:latin typeface="Aptos" panose="020B0004020202020204" pitchFamily="34" charset="0"/>
                <a:ea typeface="Aptos" panose="020B0004020202020204" pitchFamily="34" charset="0"/>
                <a:cs typeface="Times New Roman" panose="02020603050405020304" pitchFamily="18" charset="0"/>
              </a:rPr>
              <a:t>Casey Burleyson, Kerem Ziya Akdemir, Kendall Mongird, Travis Thurber, and Jennie Rice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Picture 6">
            <a:extLst>
              <a:ext uri="{FF2B5EF4-FFF2-40B4-BE49-F238E27FC236}">
                <a16:creationId xmlns:a16="http://schemas.microsoft.com/office/drawing/2014/main" id="{119F5D3F-A07F-164A-9597-7D9823E5E7C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857053" y="0"/>
            <a:ext cx="1334947" cy="1334947"/>
          </a:xfrm>
          <a:prstGeom prst="rect">
            <a:avLst/>
          </a:prstGeom>
        </p:spPr>
      </p:pic>
    </p:spTree>
    <p:extLst>
      <p:ext uri="{BB962C8B-B14F-4D97-AF65-F5344CB8AC3E}">
        <p14:creationId xmlns:p14="http://schemas.microsoft.com/office/powerpoint/2010/main" val="24202316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C28714-3CCE-8F43-9EAC-35F7A8DF55C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CFDD3FB9-5E5E-5BBF-B432-8B6AA8AE707A}"/>
              </a:ext>
            </a:extLst>
          </p:cNvPr>
          <p:cNvSpPr>
            <a:spLocks noGrp="1"/>
          </p:cNvSpPr>
          <p:nvPr>
            <p:ph type="title"/>
          </p:nvPr>
        </p:nvSpPr>
        <p:spPr>
          <a:xfrm>
            <a:off x="1741250" y="224045"/>
            <a:ext cx="10127662" cy="1003998"/>
          </a:xfrm>
        </p:spPr>
        <p:txBody>
          <a:bodyPr/>
          <a:lstStyle/>
          <a:p>
            <a:r>
              <a:rPr lang="en-US" cap="none" dirty="0">
                <a:solidFill>
                  <a:schemeClr val="tx1"/>
                </a:solidFill>
              </a:rPr>
              <a:t>Deferring scheduled generator retirements alleviates higher prices and unserved energy due to data centers</a:t>
            </a:r>
            <a:endParaRPr lang="en-US" dirty="0">
              <a:solidFill>
                <a:schemeClr val="tx1"/>
              </a:solidFill>
            </a:endParaRPr>
          </a:p>
        </p:txBody>
      </p:sp>
      <p:sp>
        <p:nvSpPr>
          <p:cNvPr id="2" name="Slide Number Placeholder 4">
            <a:extLst>
              <a:ext uri="{FF2B5EF4-FFF2-40B4-BE49-F238E27FC236}">
                <a16:creationId xmlns:a16="http://schemas.microsoft.com/office/drawing/2014/main" id="{D860C18B-3BD0-7036-A92B-FD8FB49BE206}"/>
              </a:ext>
            </a:extLst>
          </p:cNvPr>
          <p:cNvSpPr txBox="1">
            <a:spLocks/>
          </p:cNvSpPr>
          <p:nvPr/>
        </p:nvSpPr>
        <p:spPr>
          <a:xfrm>
            <a:off x="10897320" y="6492875"/>
            <a:ext cx="1052510" cy="365125"/>
          </a:xfrm>
          <a:prstGeom prst="rect">
            <a:avLst/>
          </a:prstGeom>
        </p:spPr>
        <p:txBody>
          <a:bodyPr vert="horz" lIns="91440" tIns="45720" rIns="91440" bIns="45720" rtlCol="0" anchor="ctr"/>
          <a:lstStyle>
            <a:defPPr>
              <a:defRPr lang="en-US"/>
            </a:defPPr>
            <a:lvl1pPr marL="0" algn="r" defTabSz="914400" rtl="0" eaLnBrk="1" latinLnBrk="0" hangingPunct="1">
              <a:defRPr sz="900"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3A98EE3D-8CD1-4C3F-BD1C-C98C9596463C}" type="slidenum">
              <a:rPr lang="en-US" smtClean="0">
                <a:solidFill>
                  <a:prstClr val="black">
                    <a:lumMod val="75000"/>
                    <a:lumOff val="25000"/>
                  </a:prstClr>
                </a:solidFill>
                <a:latin typeface="Calibri" panose="020F0502020204030204"/>
              </a:rPr>
              <a:pPr>
                <a:defRPr/>
              </a:pPr>
              <a:t>10</a:t>
            </a:fld>
            <a:endParaRPr lang="en-US">
              <a:solidFill>
                <a:prstClr val="black">
                  <a:lumMod val="75000"/>
                  <a:lumOff val="25000"/>
                </a:prstClr>
              </a:solidFill>
              <a:latin typeface="Calibri" panose="020F0502020204030204"/>
            </a:endParaRPr>
          </a:p>
        </p:txBody>
      </p:sp>
      <p:grpSp>
        <p:nvGrpSpPr>
          <p:cNvPr id="27" name="Group 26">
            <a:extLst>
              <a:ext uri="{FF2B5EF4-FFF2-40B4-BE49-F238E27FC236}">
                <a16:creationId xmlns:a16="http://schemas.microsoft.com/office/drawing/2014/main" id="{27593ECA-C5FA-72A3-C3EB-972B8A2D9A43}"/>
              </a:ext>
            </a:extLst>
          </p:cNvPr>
          <p:cNvGrpSpPr/>
          <p:nvPr/>
        </p:nvGrpSpPr>
        <p:grpSpPr>
          <a:xfrm>
            <a:off x="243840" y="1515234"/>
            <a:ext cx="11704320" cy="5118722"/>
            <a:chOff x="450775" y="1410459"/>
            <a:chExt cx="10972800" cy="4569850"/>
          </a:xfrm>
        </p:grpSpPr>
        <p:pic>
          <p:nvPicPr>
            <p:cNvPr id="22" name="Picture 21" descr="Chart, bar chart&#10;&#10;AI-generated content may be incorrect.">
              <a:extLst>
                <a:ext uri="{FF2B5EF4-FFF2-40B4-BE49-F238E27FC236}">
                  <a16:creationId xmlns:a16="http://schemas.microsoft.com/office/drawing/2014/main" id="{BF9E8678-286E-5841-AA0B-4499DAE2F9A9}"/>
                </a:ext>
              </a:extLst>
            </p:cNvPr>
            <p:cNvPicPr>
              <a:picLocks noChangeAspect="1"/>
            </p:cNvPicPr>
            <p:nvPr/>
          </p:nvPicPr>
          <p:blipFill>
            <a:blip r:embed="rId3"/>
            <a:srcRect b="51499"/>
            <a:stretch/>
          </p:blipFill>
          <p:spPr>
            <a:xfrm>
              <a:off x="450775" y="1410459"/>
              <a:ext cx="10972800" cy="3713069"/>
            </a:xfrm>
            <a:prstGeom prst="rect">
              <a:avLst/>
            </a:prstGeom>
          </p:spPr>
        </p:pic>
        <p:pic>
          <p:nvPicPr>
            <p:cNvPr id="24" name="Picture 23" descr="Chart, bar chart&#10;&#10;AI-generated content may be incorrect.">
              <a:extLst>
                <a:ext uri="{FF2B5EF4-FFF2-40B4-BE49-F238E27FC236}">
                  <a16:creationId xmlns:a16="http://schemas.microsoft.com/office/drawing/2014/main" id="{A0F173D5-C5EA-12D1-7BC3-8CBD4DA30581}"/>
                </a:ext>
              </a:extLst>
            </p:cNvPr>
            <p:cNvPicPr>
              <a:picLocks noChangeAspect="1"/>
            </p:cNvPicPr>
            <p:nvPr/>
          </p:nvPicPr>
          <p:blipFill>
            <a:blip r:embed="rId3"/>
            <a:srcRect l="6444" t="87031"/>
            <a:stretch/>
          </p:blipFill>
          <p:spPr>
            <a:xfrm>
              <a:off x="1157920" y="4987463"/>
              <a:ext cx="10265655" cy="992846"/>
            </a:xfrm>
            <a:prstGeom prst="rect">
              <a:avLst/>
            </a:prstGeom>
          </p:spPr>
        </p:pic>
      </p:grpSp>
      <p:sp>
        <p:nvSpPr>
          <p:cNvPr id="5" name="Rectangle 4">
            <a:extLst>
              <a:ext uri="{FF2B5EF4-FFF2-40B4-BE49-F238E27FC236}">
                <a16:creationId xmlns:a16="http://schemas.microsoft.com/office/drawing/2014/main" id="{CFFE9CD9-CF94-4A38-8DA9-D13889AE6370}"/>
              </a:ext>
            </a:extLst>
          </p:cNvPr>
          <p:cNvSpPr/>
          <p:nvPr/>
        </p:nvSpPr>
        <p:spPr>
          <a:xfrm>
            <a:off x="0" y="2245360"/>
            <a:ext cx="12192000" cy="327650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091339D2-228A-C3F9-2C87-69A8F2002958}"/>
              </a:ext>
            </a:extLst>
          </p:cNvPr>
          <p:cNvSpPr/>
          <p:nvPr/>
        </p:nvSpPr>
        <p:spPr>
          <a:xfrm>
            <a:off x="0" y="3429000"/>
            <a:ext cx="2039471" cy="327650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48247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238A22-2FE9-97B4-FB41-30A2914BF51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2AFCB82-0966-B109-A6B6-266D96167D63}"/>
              </a:ext>
            </a:extLst>
          </p:cNvPr>
          <p:cNvSpPr>
            <a:spLocks noGrp="1"/>
          </p:cNvSpPr>
          <p:nvPr>
            <p:ph type="title"/>
          </p:nvPr>
        </p:nvSpPr>
        <p:spPr>
          <a:xfrm>
            <a:off x="1741250" y="224045"/>
            <a:ext cx="10127662" cy="1003998"/>
          </a:xfrm>
        </p:spPr>
        <p:txBody>
          <a:bodyPr/>
          <a:lstStyle/>
          <a:p>
            <a:r>
              <a:rPr lang="en-US" cap="none" dirty="0">
                <a:solidFill>
                  <a:schemeClr val="tx1"/>
                </a:solidFill>
              </a:rPr>
              <a:t>Deferring scheduled generator retirements alleviates higher prices and unserved energy due to data centers</a:t>
            </a:r>
            <a:endParaRPr lang="en-US" dirty="0">
              <a:solidFill>
                <a:schemeClr val="tx1"/>
              </a:solidFill>
            </a:endParaRPr>
          </a:p>
        </p:txBody>
      </p:sp>
      <p:sp>
        <p:nvSpPr>
          <p:cNvPr id="2" name="Slide Number Placeholder 4">
            <a:extLst>
              <a:ext uri="{FF2B5EF4-FFF2-40B4-BE49-F238E27FC236}">
                <a16:creationId xmlns:a16="http://schemas.microsoft.com/office/drawing/2014/main" id="{D633BCCB-832D-4C9C-09C6-C9F4C785985E}"/>
              </a:ext>
            </a:extLst>
          </p:cNvPr>
          <p:cNvSpPr txBox="1">
            <a:spLocks/>
          </p:cNvSpPr>
          <p:nvPr/>
        </p:nvSpPr>
        <p:spPr>
          <a:xfrm>
            <a:off x="10897320" y="6492875"/>
            <a:ext cx="1052510" cy="365125"/>
          </a:xfrm>
          <a:prstGeom prst="rect">
            <a:avLst/>
          </a:prstGeom>
        </p:spPr>
        <p:txBody>
          <a:bodyPr vert="horz" lIns="91440" tIns="45720" rIns="91440" bIns="45720" rtlCol="0" anchor="ctr"/>
          <a:lstStyle>
            <a:defPPr>
              <a:defRPr lang="en-US"/>
            </a:defPPr>
            <a:lvl1pPr marL="0" algn="r" defTabSz="914400" rtl="0" eaLnBrk="1" latinLnBrk="0" hangingPunct="1">
              <a:defRPr sz="900"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3A98EE3D-8CD1-4C3F-BD1C-C98C9596463C}" type="slidenum">
              <a:rPr lang="en-US" smtClean="0">
                <a:solidFill>
                  <a:prstClr val="black">
                    <a:lumMod val="75000"/>
                    <a:lumOff val="25000"/>
                  </a:prstClr>
                </a:solidFill>
                <a:latin typeface="Calibri" panose="020F0502020204030204"/>
              </a:rPr>
              <a:pPr>
                <a:defRPr/>
              </a:pPr>
              <a:t>11</a:t>
            </a:fld>
            <a:endParaRPr lang="en-US">
              <a:solidFill>
                <a:prstClr val="black">
                  <a:lumMod val="75000"/>
                  <a:lumOff val="25000"/>
                </a:prstClr>
              </a:solidFill>
              <a:latin typeface="Calibri" panose="020F0502020204030204"/>
            </a:endParaRPr>
          </a:p>
        </p:txBody>
      </p:sp>
      <p:grpSp>
        <p:nvGrpSpPr>
          <p:cNvPr id="27" name="Group 26">
            <a:extLst>
              <a:ext uri="{FF2B5EF4-FFF2-40B4-BE49-F238E27FC236}">
                <a16:creationId xmlns:a16="http://schemas.microsoft.com/office/drawing/2014/main" id="{9E286AA5-19DB-A920-55A1-D6C3E26E5BDF}"/>
              </a:ext>
            </a:extLst>
          </p:cNvPr>
          <p:cNvGrpSpPr/>
          <p:nvPr/>
        </p:nvGrpSpPr>
        <p:grpSpPr>
          <a:xfrm>
            <a:off x="243840" y="1515234"/>
            <a:ext cx="11704320" cy="5118722"/>
            <a:chOff x="450775" y="1410459"/>
            <a:chExt cx="10972800" cy="4569850"/>
          </a:xfrm>
        </p:grpSpPr>
        <p:pic>
          <p:nvPicPr>
            <p:cNvPr id="22" name="Picture 21" descr="Chart, bar chart&#10;&#10;AI-generated content may be incorrect.">
              <a:extLst>
                <a:ext uri="{FF2B5EF4-FFF2-40B4-BE49-F238E27FC236}">
                  <a16:creationId xmlns:a16="http://schemas.microsoft.com/office/drawing/2014/main" id="{C6132235-6B86-2D8A-FEAF-6DFDEE39F63B}"/>
                </a:ext>
              </a:extLst>
            </p:cNvPr>
            <p:cNvPicPr>
              <a:picLocks noChangeAspect="1"/>
            </p:cNvPicPr>
            <p:nvPr/>
          </p:nvPicPr>
          <p:blipFill>
            <a:blip r:embed="rId3"/>
            <a:srcRect b="51499"/>
            <a:stretch/>
          </p:blipFill>
          <p:spPr>
            <a:xfrm>
              <a:off x="450775" y="1410459"/>
              <a:ext cx="10972800" cy="3713069"/>
            </a:xfrm>
            <a:prstGeom prst="rect">
              <a:avLst/>
            </a:prstGeom>
          </p:spPr>
        </p:pic>
        <p:pic>
          <p:nvPicPr>
            <p:cNvPr id="24" name="Picture 23" descr="Chart, bar chart&#10;&#10;AI-generated content may be incorrect.">
              <a:extLst>
                <a:ext uri="{FF2B5EF4-FFF2-40B4-BE49-F238E27FC236}">
                  <a16:creationId xmlns:a16="http://schemas.microsoft.com/office/drawing/2014/main" id="{AE038CB9-C3C5-91E7-DBF0-5065445669FD}"/>
                </a:ext>
              </a:extLst>
            </p:cNvPr>
            <p:cNvPicPr>
              <a:picLocks noChangeAspect="1"/>
            </p:cNvPicPr>
            <p:nvPr/>
          </p:nvPicPr>
          <p:blipFill>
            <a:blip r:embed="rId3"/>
            <a:srcRect l="6444" t="87031"/>
            <a:stretch/>
          </p:blipFill>
          <p:spPr>
            <a:xfrm>
              <a:off x="1157920" y="4987463"/>
              <a:ext cx="10265655" cy="992846"/>
            </a:xfrm>
            <a:prstGeom prst="rect">
              <a:avLst/>
            </a:prstGeom>
          </p:spPr>
        </p:pic>
      </p:grpSp>
    </p:spTree>
    <p:extLst>
      <p:ext uri="{BB962C8B-B14F-4D97-AF65-F5344CB8AC3E}">
        <p14:creationId xmlns:p14="http://schemas.microsoft.com/office/powerpoint/2010/main" val="8295719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8926D6-D574-DF5B-8D6A-89E1795135BD}"/>
            </a:ext>
          </a:extLst>
        </p:cNvPr>
        <p:cNvGrpSpPr/>
        <p:nvPr/>
      </p:nvGrpSpPr>
      <p:grpSpPr>
        <a:xfrm>
          <a:off x="0" y="0"/>
          <a:ext cx="0" cy="0"/>
          <a:chOff x="0" y="0"/>
          <a:chExt cx="0" cy="0"/>
        </a:xfrm>
      </p:grpSpPr>
      <p:graphicFrame>
        <p:nvGraphicFramePr>
          <p:cNvPr id="11" name="Table 10">
            <a:extLst>
              <a:ext uri="{FF2B5EF4-FFF2-40B4-BE49-F238E27FC236}">
                <a16:creationId xmlns:a16="http://schemas.microsoft.com/office/drawing/2014/main" id="{D8A53223-DDB7-667E-EB2A-958210D065EB}"/>
              </a:ext>
            </a:extLst>
          </p:cNvPr>
          <p:cNvGraphicFramePr>
            <a:graphicFrameLocks noGrp="1"/>
          </p:cNvGraphicFramePr>
          <p:nvPr>
            <p:extLst>
              <p:ext uri="{D42A27DB-BD31-4B8C-83A1-F6EECF244321}">
                <p14:modId xmlns:p14="http://schemas.microsoft.com/office/powerpoint/2010/main" val="3175589217"/>
              </p:ext>
            </p:extLst>
          </p:nvPr>
        </p:nvGraphicFramePr>
        <p:xfrm>
          <a:off x="609599" y="4336625"/>
          <a:ext cx="10972800" cy="1920240"/>
        </p:xfrm>
        <a:graphic>
          <a:graphicData uri="http://schemas.openxmlformats.org/drawingml/2006/table">
            <a:tbl>
              <a:tblPr firstRow="1" bandRow="1">
                <a:tableStyleId>{5C22544A-7EE6-4342-B048-85BDC9FD1C3A}</a:tableStyleId>
              </a:tblPr>
              <a:tblGrid>
                <a:gridCol w="3898803">
                  <a:extLst>
                    <a:ext uri="{9D8B030D-6E8A-4147-A177-3AD203B41FA5}">
                      <a16:colId xmlns:a16="http://schemas.microsoft.com/office/drawing/2014/main" val="3805751600"/>
                    </a:ext>
                  </a:extLst>
                </a:gridCol>
                <a:gridCol w="7073997">
                  <a:extLst>
                    <a:ext uri="{9D8B030D-6E8A-4147-A177-3AD203B41FA5}">
                      <a16:colId xmlns:a16="http://schemas.microsoft.com/office/drawing/2014/main" val="255062398"/>
                    </a:ext>
                  </a:extLst>
                </a:gridCol>
              </a:tblGrid>
              <a:tr h="223255">
                <a:tc gridSpan="2">
                  <a:txBody>
                    <a:bodyPr/>
                    <a:lstStyle/>
                    <a:p>
                      <a:pPr algn="ctr"/>
                      <a:r>
                        <a:rPr lang="en-US"/>
                        <a:t>Study Parameters</a:t>
                      </a:r>
                    </a:p>
                  </a:txBody>
                  <a:tcPr anchor="ctr"/>
                </a:tc>
                <a:tc hMerge="1">
                  <a:txBody>
                    <a:bodyPr/>
                    <a:lstStyle/>
                    <a:p>
                      <a:endParaRPr lang="en-US"/>
                    </a:p>
                  </a:txBody>
                  <a:tcPr/>
                </a:tc>
                <a:extLst>
                  <a:ext uri="{0D108BD9-81ED-4DB2-BD59-A6C34878D82A}">
                    <a16:rowId xmlns:a16="http://schemas.microsoft.com/office/drawing/2014/main" val="1761903942"/>
                  </a:ext>
                </a:extLst>
              </a:tr>
              <a:tr h="223255">
                <a:tc>
                  <a:txBody>
                    <a:bodyPr/>
                    <a:lstStyle/>
                    <a:p>
                      <a:pPr algn="ctr"/>
                      <a:r>
                        <a:rPr lang="en-US"/>
                        <a:t>Time Horizon</a:t>
                      </a:r>
                    </a:p>
                  </a:txBody>
                  <a:tcPr anchor="ctr"/>
                </a:tc>
                <a:tc>
                  <a:txBody>
                    <a:bodyPr/>
                    <a:lstStyle/>
                    <a:p>
                      <a:pPr algn="ctr"/>
                      <a:r>
                        <a:rPr lang="en-US" dirty="0"/>
                        <a:t>2025-2055</a:t>
                      </a:r>
                    </a:p>
                  </a:txBody>
                  <a:tcPr anchor="ctr"/>
                </a:tc>
                <a:extLst>
                  <a:ext uri="{0D108BD9-81ED-4DB2-BD59-A6C34878D82A}">
                    <a16:rowId xmlns:a16="http://schemas.microsoft.com/office/drawing/2014/main" val="1709227013"/>
                  </a:ext>
                </a:extLst>
              </a:tr>
              <a:tr h="963873">
                <a:tc>
                  <a:txBody>
                    <a:bodyPr/>
                    <a:lstStyle/>
                    <a:p>
                      <a:pPr algn="ctr"/>
                      <a:r>
                        <a:rPr lang="en-US" sz="1800" dirty="0"/>
                        <a:t>Key Assumptions (also modeled as sensitivities)</a:t>
                      </a:r>
                    </a:p>
                  </a:txBody>
                  <a:tcPr anchor="ctr"/>
                </a:tc>
                <a:tc>
                  <a:txBody>
                    <a:bodyPr/>
                    <a:lstStyle/>
                    <a:p>
                      <a:pPr marL="285750" indent="-285750" algn="l">
                        <a:buFont typeface="Arial" panose="020B0604020202020204" pitchFamily="34" charset="0"/>
                        <a:buChar char="•"/>
                      </a:pPr>
                      <a:r>
                        <a:rPr lang="en-US" sz="1800" dirty="0"/>
                        <a:t>New data centers matched 1:1 with new generation</a:t>
                      </a:r>
                    </a:p>
                    <a:p>
                      <a:pPr marL="285750" indent="-285750" algn="l">
                        <a:buFont typeface="Arial" panose="020B0604020202020204" pitchFamily="34" charset="0"/>
                        <a:buChar char="•"/>
                      </a:pPr>
                      <a:r>
                        <a:rPr lang="en-US" sz="1800" dirty="0"/>
                        <a:t>Generation can be co-located or off-site</a:t>
                      </a:r>
                    </a:p>
                    <a:p>
                      <a:pPr marL="285750" indent="-285750" algn="l">
                        <a:buFont typeface="Arial" panose="020B0604020202020204" pitchFamily="34" charset="0"/>
                        <a:buChar char="•"/>
                      </a:pPr>
                      <a:r>
                        <a:rPr lang="en-US" sz="1800" dirty="0">
                          <a:solidFill>
                            <a:schemeClr val="tx1"/>
                          </a:solidFill>
                        </a:rPr>
                        <a:t>Cooling water demands depend on cooling technology/water availability</a:t>
                      </a:r>
                    </a:p>
                  </a:txBody>
                  <a:tcPr anchor="ctr"/>
                </a:tc>
                <a:extLst>
                  <a:ext uri="{0D108BD9-81ED-4DB2-BD59-A6C34878D82A}">
                    <a16:rowId xmlns:a16="http://schemas.microsoft.com/office/drawing/2014/main" val="1852809323"/>
                  </a:ext>
                </a:extLst>
              </a:tr>
            </a:tbl>
          </a:graphicData>
        </a:graphic>
      </p:graphicFrame>
      <p:sp>
        <p:nvSpPr>
          <p:cNvPr id="6" name="Content Placeholder 5">
            <a:extLst>
              <a:ext uri="{FF2B5EF4-FFF2-40B4-BE49-F238E27FC236}">
                <a16:creationId xmlns:a16="http://schemas.microsoft.com/office/drawing/2014/main" id="{984AA6E1-0B65-F259-ED40-6F92658DEBCD}"/>
              </a:ext>
            </a:extLst>
          </p:cNvPr>
          <p:cNvSpPr>
            <a:spLocks noGrp="1"/>
          </p:cNvSpPr>
          <p:nvPr>
            <p:ph idx="1"/>
          </p:nvPr>
        </p:nvSpPr>
        <p:spPr>
          <a:xfrm>
            <a:off x="43587" y="1371600"/>
            <a:ext cx="12104825" cy="2792186"/>
          </a:xfrm>
        </p:spPr>
        <p:txBody>
          <a:bodyPr anchor="ctr"/>
          <a:lstStyle/>
          <a:p>
            <a:pPr marL="0" marR="0" indent="0">
              <a:lnSpc>
                <a:spcPct val="100000"/>
              </a:lnSpc>
              <a:spcBef>
                <a:spcPts val="0"/>
              </a:spcBef>
              <a:spcAft>
                <a:spcPts val="0"/>
              </a:spcAft>
              <a:buNone/>
            </a:pPr>
            <a:r>
              <a:rPr lang="en-US" sz="2400" i="1" kern="100" dirty="0">
                <a:solidFill>
                  <a:schemeClr val="tx1"/>
                </a:solidFill>
                <a:effectLst/>
                <a:ea typeface="Aptos" panose="020B0004020202020204" pitchFamily="34" charset="0"/>
                <a:cs typeface="Times New Roman" panose="02020603050405020304" pitchFamily="18" charset="0"/>
              </a:rPr>
              <a:t>Science Questions:</a:t>
            </a:r>
            <a:endParaRPr lang="en-US" sz="2400" kern="100" dirty="0">
              <a:solidFill>
                <a:schemeClr val="tx1"/>
              </a:solidFill>
              <a:effectLst/>
              <a:ea typeface="Aptos" panose="020B0004020202020204" pitchFamily="34" charset="0"/>
              <a:cs typeface="Times New Roman" panose="02020603050405020304" pitchFamily="18" charset="0"/>
            </a:endParaRPr>
          </a:p>
          <a:p>
            <a:pPr marL="342900" marR="0" lvl="0" indent="-342900">
              <a:lnSpc>
                <a:spcPct val="100000"/>
              </a:lnSpc>
              <a:spcBef>
                <a:spcPts val="0"/>
              </a:spcBef>
              <a:spcAft>
                <a:spcPts val="0"/>
              </a:spcAft>
              <a:buFont typeface="+mj-lt"/>
              <a:buAutoNum type="arabicParenR" startAt="3"/>
            </a:pPr>
            <a:r>
              <a:rPr lang="en-US" sz="2400" kern="100" dirty="0">
                <a:solidFill>
                  <a:schemeClr val="tx1"/>
                </a:solidFill>
                <a:effectLst/>
                <a:ea typeface="Aptos" panose="020B0004020202020204" pitchFamily="34" charset="0"/>
                <a:cs typeface="Times New Roman" panose="02020603050405020304" pitchFamily="18" charset="0"/>
              </a:rPr>
              <a:t>Where, when, and to what extent do data centers contribute to water scarcity? Where and when does water availability constrain data center siting? What are the most important constraints for data center siting?</a:t>
            </a:r>
          </a:p>
          <a:p>
            <a:pPr marL="342900" marR="0" lvl="0" indent="-342900">
              <a:lnSpc>
                <a:spcPct val="100000"/>
              </a:lnSpc>
              <a:spcBef>
                <a:spcPts val="0"/>
              </a:spcBef>
              <a:spcAft>
                <a:spcPts val="0"/>
              </a:spcAft>
              <a:buFont typeface="+mj-lt"/>
              <a:buAutoNum type="arabicParenR" startAt="3"/>
            </a:pPr>
            <a:r>
              <a:rPr lang="en-US" sz="2400" kern="100" dirty="0">
                <a:solidFill>
                  <a:schemeClr val="tx1"/>
                </a:solidFill>
                <a:effectLst/>
                <a:ea typeface="Aptos" panose="020B0004020202020204" pitchFamily="34" charset="0"/>
                <a:cs typeface="Times New Roman" panose="02020603050405020304" pitchFamily="18" charset="0"/>
              </a:rPr>
              <a:t>What is the impact on the grid and on water stress of relying on co-located generation versus remote (i.e., in the same interconnection but not the same site) generation to support data center demands?</a:t>
            </a:r>
          </a:p>
        </p:txBody>
      </p:sp>
      <p:sp>
        <p:nvSpPr>
          <p:cNvPr id="4" name="Title 3">
            <a:extLst>
              <a:ext uri="{FF2B5EF4-FFF2-40B4-BE49-F238E27FC236}">
                <a16:creationId xmlns:a16="http://schemas.microsoft.com/office/drawing/2014/main" id="{E9206F27-2C49-C6CD-5170-1D36396B450A}"/>
              </a:ext>
            </a:extLst>
          </p:cNvPr>
          <p:cNvSpPr>
            <a:spLocks noGrp="1"/>
          </p:cNvSpPr>
          <p:nvPr>
            <p:ph type="title"/>
          </p:nvPr>
        </p:nvSpPr>
        <p:spPr/>
        <p:txBody>
          <a:bodyPr/>
          <a:lstStyle/>
          <a:p>
            <a:r>
              <a:rPr lang="en-US" cap="none" dirty="0">
                <a:solidFill>
                  <a:schemeClr val="tx1"/>
                </a:solidFill>
              </a:rPr>
              <a:t>Task 2 – Impacts of data center demands, siting, and configuration on water stress and grid stress</a:t>
            </a:r>
          </a:p>
        </p:txBody>
      </p:sp>
      <p:sp>
        <p:nvSpPr>
          <p:cNvPr id="2" name="Slide Number Placeholder 4">
            <a:extLst>
              <a:ext uri="{FF2B5EF4-FFF2-40B4-BE49-F238E27FC236}">
                <a16:creationId xmlns:a16="http://schemas.microsoft.com/office/drawing/2014/main" id="{15CF839B-8CCE-0C56-8828-A196CE1F50FD}"/>
              </a:ext>
            </a:extLst>
          </p:cNvPr>
          <p:cNvSpPr txBox="1">
            <a:spLocks/>
          </p:cNvSpPr>
          <p:nvPr/>
        </p:nvSpPr>
        <p:spPr>
          <a:xfrm>
            <a:off x="10897320" y="6492875"/>
            <a:ext cx="1052510" cy="365125"/>
          </a:xfrm>
          <a:prstGeom prst="rect">
            <a:avLst/>
          </a:prstGeom>
        </p:spPr>
        <p:txBody>
          <a:bodyPr vert="horz" lIns="91440" tIns="45720" rIns="91440" bIns="45720" rtlCol="0" anchor="ctr"/>
          <a:lstStyle>
            <a:defPPr>
              <a:defRPr lang="en-US"/>
            </a:defPPr>
            <a:lvl1pPr marL="0" algn="r" defTabSz="914400" rtl="0" eaLnBrk="1" latinLnBrk="0" hangingPunct="1">
              <a:defRPr sz="900"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3A98EE3D-8CD1-4C3F-BD1C-C98C9596463C}" type="slidenum">
              <a:rPr lang="en-US" smtClean="0">
                <a:solidFill>
                  <a:prstClr val="black">
                    <a:lumMod val="75000"/>
                    <a:lumOff val="25000"/>
                  </a:prstClr>
                </a:solidFill>
                <a:latin typeface="Calibri" panose="020F0502020204030204"/>
              </a:rPr>
              <a:pPr>
                <a:defRPr/>
              </a:pPr>
              <a:t>12</a:t>
            </a:fld>
            <a:endParaRPr lang="en-US">
              <a:solidFill>
                <a:prstClr val="black">
                  <a:lumMod val="75000"/>
                  <a:lumOff val="25000"/>
                </a:prstClr>
              </a:solidFill>
              <a:latin typeface="Calibri" panose="020F0502020204030204"/>
            </a:endParaRPr>
          </a:p>
        </p:txBody>
      </p:sp>
    </p:spTree>
    <p:extLst>
      <p:ext uri="{BB962C8B-B14F-4D97-AF65-F5344CB8AC3E}">
        <p14:creationId xmlns:p14="http://schemas.microsoft.com/office/powerpoint/2010/main" val="21460490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FF76613-28BD-3A44-DBF4-6DC74E60AC67}"/>
              </a:ext>
            </a:extLst>
          </p:cNvPr>
          <p:cNvSpPr>
            <a:spLocks noGrp="1"/>
          </p:cNvSpPr>
          <p:nvPr>
            <p:ph idx="1"/>
          </p:nvPr>
        </p:nvSpPr>
        <p:spPr>
          <a:xfrm>
            <a:off x="368054" y="1474764"/>
            <a:ext cx="5291445" cy="1720738"/>
          </a:xfrm>
          <a:ln w="25400">
            <a:solidFill>
              <a:schemeClr val="accent1">
                <a:lumMod val="50000"/>
              </a:schemeClr>
            </a:solidFill>
          </a:ln>
        </p:spPr>
        <p:txBody>
          <a:bodyPr anchor="ctr"/>
          <a:lstStyle/>
          <a:p>
            <a:pPr marL="0" indent="0" algn="ctr">
              <a:lnSpc>
                <a:spcPct val="100000"/>
              </a:lnSpc>
              <a:spcBef>
                <a:spcPts val="0"/>
              </a:spcBef>
              <a:spcAft>
                <a:spcPts val="0"/>
              </a:spcAft>
              <a:buNone/>
            </a:pPr>
            <a:r>
              <a:rPr lang="en-US" sz="2400" dirty="0">
                <a:solidFill>
                  <a:schemeClr val="accent1">
                    <a:lumMod val="50000"/>
                  </a:schemeClr>
                </a:solidFill>
              </a:rPr>
              <a:t>Step 1: </a:t>
            </a:r>
            <a:r>
              <a:rPr lang="en-US" sz="2400" dirty="0">
                <a:solidFill>
                  <a:schemeClr val="tx1"/>
                </a:solidFill>
              </a:rPr>
              <a:t>Conduct extensive review of data center developer documents and reports to determine common factors in location decision making and technology choices.</a:t>
            </a:r>
          </a:p>
        </p:txBody>
      </p:sp>
      <p:sp>
        <p:nvSpPr>
          <p:cNvPr id="3" name="Slide Number Placeholder 2">
            <a:extLst>
              <a:ext uri="{FF2B5EF4-FFF2-40B4-BE49-F238E27FC236}">
                <a16:creationId xmlns:a16="http://schemas.microsoft.com/office/drawing/2014/main" id="{D3E0E084-1C05-33D3-E0CF-D07CB71C9B2E}"/>
              </a:ext>
            </a:extLst>
          </p:cNvPr>
          <p:cNvSpPr>
            <a:spLocks noGrp="1"/>
          </p:cNvSpPr>
          <p:nvPr>
            <p:ph type="sldNum" sz="quarter" idx="12"/>
          </p:nvPr>
        </p:nvSpPr>
        <p:spPr/>
        <p:txBody>
          <a:bodyPr/>
          <a:lstStyle/>
          <a:p>
            <a:fld id="{3A98EE3D-8CD1-4C3F-BD1C-C98C9596463C}" type="slidenum">
              <a:rPr lang="en-US" smtClean="0"/>
              <a:t>13</a:t>
            </a:fld>
            <a:endParaRPr lang="en-US"/>
          </a:p>
        </p:txBody>
      </p:sp>
      <p:sp>
        <p:nvSpPr>
          <p:cNvPr id="4" name="Title 3">
            <a:extLst>
              <a:ext uri="{FF2B5EF4-FFF2-40B4-BE49-F238E27FC236}">
                <a16:creationId xmlns:a16="http://schemas.microsoft.com/office/drawing/2014/main" id="{2C09B981-1224-F97C-BBDD-CD4083686806}"/>
              </a:ext>
            </a:extLst>
          </p:cNvPr>
          <p:cNvSpPr>
            <a:spLocks noGrp="1"/>
          </p:cNvSpPr>
          <p:nvPr>
            <p:ph type="title"/>
          </p:nvPr>
        </p:nvSpPr>
        <p:spPr>
          <a:xfrm>
            <a:off x="1741250" y="224045"/>
            <a:ext cx="4123424" cy="1003998"/>
          </a:xfrm>
        </p:spPr>
        <p:txBody>
          <a:bodyPr/>
          <a:lstStyle/>
          <a:p>
            <a:r>
              <a:rPr lang="en-US" cap="none" dirty="0">
                <a:solidFill>
                  <a:schemeClr val="tx1"/>
                </a:solidFill>
              </a:rPr>
              <a:t>Approach to siting new data centers</a:t>
            </a:r>
            <a:endParaRPr lang="en-US" dirty="0">
              <a:solidFill>
                <a:schemeClr val="tx1"/>
              </a:solidFill>
            </a:endParaRPr>
          </a:p>
        </p:txBody>
      </p:sp>
      <p:pic>
        <p:nvPicPr>
          <p:cNvPr id="5" name="Picture 4">
            <a:extLst>
              <a:ext uri="{FF2B5EF4-FFF2-40B4-BE49-F238E27FC236}">
                <a16:creationId xmlns:a16="http://schemas.microsoft.com/office/drawing/2014/main" id="{3E49299E-1353-56BE-39B0-BAF666338A5E}"/>
              </a:ext>
            </a:extLst>
          </p:cNvPr>
          <p:cNvPicPr>
            <a:picLocks noChangeAspect="1"/>
          </p:cNvPicPr>
          <p:nvPr/>
        </p:nvPicPr>
        <p:blipFill>
          <a:blip r:embed="rId2"/>
          <a:srcRect l="12971"/>
          <a:stretch/>
        </p:blipFill>
        <p:spPr>
          <a:xfrm>
            <a:off x="8573729" y="3892459"/>
            <a:ext cx="3477396" cy="2691021"/>
          </a:xfrm>
          <a:prstGeom prst="rect">
            <a:avLst/>
          </a:prstGeom>
        </p:spPr>
      </p:pic>
      <p:grpSp>
        <p:nvGrpSpPr>
          <p:cNvPr id="21" name="Group 20">
            <a:extLst>
              <a:ext uri="{FF2B5EF4-FFF2-40B4-BE49-F238E27FC236}">
                <a16:creationId xmlns:a16="http://schemas.microsoft.com/office/drawing/2014/main" id="{0B1C8A32-CFFC-8D5D-DAA2-6F061AFF5C7F}"/>
              </a:ext>
            </a:extLst>
          </p:cNvPr>
          <p:cNvGrpSpPr/>
          <p:nvPr/>
        </p:nvGrpSpPr>
        <p:grpSpPr>
          <a:xfrm>
            <a:off x="4697626" y="3490470"/>
            <a:ext cx="3575493" cy="3343712"/>
            <a:chOff x="4727122" y="3195502"/>
            <a:chExt cx="3575493" cy="3343712"/>
          </a:xfrm>
        </p:grpSpPr>
        <p:pic>
          <p:nvPicPr>
            <p:cNvPr id="7" name="Picture 6">
              <a:extLst>
                <a:ext uri="{FF2B5EF4-FFF2-40B4-BE49-F238E27FC236}">
                  <a16:creationId xmlns:a16="http://schemas.microsoft.com/office/drawing/2014/main" id="{D2D2395A-3544-7159-27BE-031D975E834C}"/>
                </a:ext>
              </a:extLst>
            </p:cNvPr>
            <p:cNvPicPr>
              <a:picLocks noChangeAspect="1"/>
            </p:cNvPicPr>
            <p:nvPr/>
          </p:nvPicPr>
          <p:blipFill>
            <a:blip r:embed="rId3"/>
            <a:srcRect r="3589"/>
            <a:stretch/>
          </p:blipFill>
          <p:spPr>
            <a:xfrm>
              <a:off x="4727122" y="3195502"/>
              <a:ext cx="3575493" cy="3051910"/>
            </a:xfrm>
            <a:prstGeom prst="rect">
              <a:avLst/>
            </a:prstGeom>
            <a:effectLst>
              <a:outerShdw blurRad="50800" dist="38100" dir="2700000" algn="tl" rotWithShape="0">
                <a:prstClr val="black">
                  <a:alpha val="40000"/>
                </a:prstClr>
              </a:outerShdw>
            </a:effectLst>
          </p:spPr>
        </p:pic>
        <p:sp>
          <p:nvSpPr>
            <p:cNvPr id="9" name="TextBox 8">
              <a:extLst>
                <a:ext uri="{FF2B5EF4-FFF2-40B4-BE49-F238E27FC236}">
                  <a16:creationId xmlns:a16="http://schemas.microsoft.com/office/drawing/2014/main" id="{CBCD1512-E1F2-5A5B-1642-688CA169EF34}"/>
                </a:ext>
              </a:extLst>
            </p:cNvPr>
            <p:cNvSpPr txBox="1"/>
            <p:nvPr/>
          </p:nvSpPr>
          <p:spPr>
            <a:xfrm>
              <a:off x="4727122" y="6262215"/>
              <a:ext cx="3575493" cy="276999"/>
            </a:xfrm>
            <a:prstGeom prst="rect">
              <a:avLst/>
            </a:prstGeom>
            <a:noFill/>
          </p:spPr>
          <p:txBody>
            <a:bodyPr wrap="square">
              <a:spAutoFit/>
            </a:bodyPr>
            <a:lstStyle/>
            <a:p>
              <a:pPr algn="ctr"/>
              <a:r>
                <a:rPr lang="en-US" sz="1200"/>
                <a:t>https://</a:t>
              </a:r>
              <a:r>
                <a:rPr lang="en-US" sz="1200" err="1"/>
                <a:t>www.switch.com</a:t>
              </a:r>
              <a:r>
                <a:rPr lang="en-US" sz="1200"/>
                <a:t>/switch-</a:t>
              </a:r>
              <a:r>
                <a:rPr lang="en-US" sz="1200" err="1"/>
                <a:t>superloop</a:t>
              </a:r>
              <a:r>
                <a:rPr lang="en-US" sz="1200"/>
                <a:t>/</a:t>
              </a:r>
            </a:p>
          </p:txBody>
        </p:sp>
      </p:grpSp>
      <p:sp>
        <p:nvSpPr>
          <p:cNvPr id="12" name="TextBox 11">
            <a:extLst>
              <a:ext uri="{FF2B5EF4-FFF2-40B4-BE49-F238E27FC236}">
                <a16:creationId xmlns:a16="http://schemas.microsoft.com/office/drawing/2014/main" id="{0CD2E0B5-04B9-13DC-DF99-59C0BAE31F3C}"/>
              </a:ext>
            </a:extLst>
          </p:cNvPr>
          <p:cNvSpPr txBox="1"/>
          <p:nvPr/>
        </p:nvSpPr>
        <p:spPr>
          <a:xfrm>
            <a:off x="140875" y="6247412"/>
            <a:ext cx="4212090" cy="646331"/>
          </a:xfrm>
          <a:prstGeom prst="rect">
            <a:avLst/>
          </a:prstGeom>
          <a:noFill/>
        </p:spPr>
        <p:txBody>
          <a:bodyPr wrap="square">
            <a:spAutoFit/>
          </a:bodyPr>
          <a:lstStyle/>
          <a:p>
            <a:pPr algn="ctr"/>
            <a:r>
              <a:rPr lang="en-US" sz="1200"/>
              <a:t>https://</a:t>
            </a:r>
            <a:r>
              <a:rPr lang="en-US" sz="1200" err="1"/>
              <a:t>datacenters.microsoft.com</a:t>
            </a:r>
            <a:r>
              <a:rPr lang="en-US" sz="1200"/>
              <a:t>/wp-content/uploads/2023/05/</a:t>
            </a:r>
            <a:r>
              <a:rPr lang="en-US" sz="1200" err="1"/>
              <a:t>Azure_Modern</a:t>
            </a:r>
            <a:r>
              <a:rPr lang="en-US" sz="1200"/>
              <a:t>-Datacenter-</a:t>
            </a:r>
            <a:r>
              <a:rPr lang="en-US" sz="1200" err="1"/>
              <a:t>Cooling_Infographic.pdf</a:t>
            </a:r>
            <a:endParaRPr lang="en-US" sz="1200"/>
          </a:p>
        </p:txBody>
      </p:sp>
      <p:grpSp>
        <p:nvGrpSpPr>
          <p:cNvPr id="20" name="Group 19">
            <a:extLst>
              <a:ext uri="{FF2B5EF4-FFF2-40B4-BE49-F238E27FC236}">
                <a16:creationId xmlns:a16="http://schemas.microsoft.com/office/drawing/2014/main" id="{BF0D4F54-E5C8-0691-970A-11ECC3013C95}"/>
              </a:ext>
            </a:extLst>
          </p:cNvPr>
          <p:cNvGrpSpPr/>
          <p:nvPr/>
        </p:nvGrpSpPr>
        <p:grpSpPr>
          <a:xfrm>
            <a:off x="9021295" y="511976"/>
            <a:ext cx="2875737" cy="3152687"/>
            <a:chOff x="9021295" y="662154"/>
            <a:chExt cx="2875737" cy="3152687"/>
          </a:xfrm>
        </p:grpSpPr>
        <p:pic>
          <p:nvPicPr>
            <p:cNvPr id="13" name="Picture 12">
              <a:extLst>
                <a:ext uri="{FF2B5EF4-FFF2-40B4-BE49-F238E27FC236}">
                  <a16:creationId xmlns:a16="http://schemas.microsoft.com/office/drawing/2014/main" id="{08767FA6-EDE3-943C-8545-4BB6A0F47E70}"/>
                </a:ext>
              </a:extLst>
            </p:cNvPr>
            <p:cNvPicPr>
              <a:picLocks noChangeAspect="1"/>
            </p:cNvPicPr>
            <p:nvPr/>
          </p:nvPicPr>
          <p:blipFill>
            <a:blip r:embed="rId4"/>
            <a:srcRect l="38472" t="18614" r="4553"/>
            <a:stretch/>
          </p:blipFill>
          <p:spPr>
            <a:xfrm>
              <a:off x="9135982" y="662154"/>
              <a:ext cx="2646362" cy="2691022"/>
            </a:xfrm>
            <a:prstGeom prst="rect">
              <a:avLst/>
            </a:prstGeom>
          </p:spPr>
        </p:pic>
        <p:sp>
          <p:nvSpPr>
            <p:cNvPr id="15" name="TextBox 14">
              <a:extLst>
                <a:ext uri="{FF2B5EF4-FFF2-40B4-BE49-F238E27FC236}">
                  <a16:creationId xmlns:a16="http://schemas.microsoft.com/office/drawing/2014/main" id="{34845806-2E1A-B706-7BEF-4AD01EC569FC}"/>
                </a:ext>
              </a:extLst>
            </p:cNvPr>
            <p:cNvSpPr txBox="1"/>
            <p:nvPr/>
          </p:nvSpPr>
          <p:spPr>
            <a:xfrm>
              <a:off x="9021295" y="3353176"/>
              <a:ext cx="2875737" cy="461665"/>
            </a:xfrm>
            <a:prstGeom prst="rect">
              <a:avLst/>
            </a:prstGeom>
            <a:noFill/>
          </p:spPr>
          <p:txBody>
            <a:bodyPr wrap="square">
              <a:spAutoFit/>
            </a:bodyPr>
            <a:lstStyle/>
            <a:p>
              <a:pPr algn="ctr"/>
              <a:r>
                <a:rPr lang="en-US" sz="1200"/>
                <a:t>https://</a:t>
              </a:r>
              <a:r>
                <a:rPr lang="en-US" sz="1200" err="1"/>
                <a:t>www.cyrusone.com</a:t>
              </a:r>
              <a:r>
                <a:rPr lang="en-US" sz="1200"/>
                <a:t>/data-centers/north-</a:t>
              </a:r>
              <a:r>
                <a:rPr lang="en-US" sz="1200" err="1"/>
                <a:t>america</a:t>
              </a:r>
              <a:r>
                <a:rPr lang="en-US" sz="1200"/>
                <a:t>/</a:t>
              </a:r>
              <a:r>
                <a:rPr lang="en-US" sz="1200" err="1"/>
                <a:t>quincy-washington</a:t>
              </a:r>
              <a:endParaRPr lang="en-US" sz="1200"/>
            </a:p>
          </p:txBody>
        </p:sp>
      </p:grpSp>
      <p:grpSp>
        <p:nvGrpSpPr>
          <p:cNvPr id="11" name="Group 10">
            <a:extLst>
              <a:ext uri="{FF2B5EF4-FFF2-40B4-BE49-F238E27FC236}">
                <a16:creationId xmlns:a16="http://schemas.microsoft.com/office/drawing/2014/main" id="{CBC12699-BE2C-E3C1-0D60-F0E1C3563DEA}"/>
              </a:ext>
            </a:extLst>
          </p:cNvPr>
          <p:cNvGrpSpPr/>
          <p:nvPr/>
        </p:nvGrpSpPr>
        <p:grpSpPr>
          <a:xfrm>
            <a:off x="161573" y="3429000"/>
            <a:ext cx="4170695" cy="2899519"/>
            <a:chOff x="174287" y="3429000"/>
            <a:chExt cx="4170695" cy="2899519"/>
          </a:xfrm>
        </p:grpSpPr>
        <p:pic>
          <p:nvPicPr>
            <p:cNvPr id="10" name="Picture 9">
              <a:extLst>
                <a:ext uri="{FF2B5EF4-FFF2-40B4-BE49-F238E27FC236}">
                  <a16:creationId xmlns:a16="http://schemas.microsoft.com/office/drawing/2014/main" id="{6C735C93-11F3-0C28-B196-4B06CC0EBC12}"/>
                </a:ext>
              </a:extLst>
            </p:cNvPr>
            <p:cNvPicPr>
              <a:picLocks noChangeAspect="1"/>
            </p:cNvPicPr>
            <p:nvPr/>
          </p:nvPicPr>
          <p:blipFill>
            <a:blip r:embed="rId5"/>
            <a:stretch>
              <a:fillRect/>
            </a:stretch>
          </p:blipFill>
          <p:spPr>
            <a:xfrm>
              <a:off x="174287" y="3429000"/>
              <a:ext cx="4170695" cy="2899519"/>
            </a:xfrm>
            <a:prstGeom prst="rect">
              <a:avLst/>
            </a:prstGeom>
          </p:spPr>
        </p:pic>
        <p:sp>
          <p:nvSpPr>
            <p:cNvPr id="6" name="Rectangle 5">
              <a:extLst>
                <a:ext uri="{FF2B5EF4-FFF2-40B4-BE49-F238E27FC236}">
                  <a16:creationId xmlns:a16="http://schemas.microsoft.com/office/drawing/2014/main" id="{134F6E8B-1702-5524-073D-361FE46B8172}"/>
                </a:ext>
              </a:extLst>
            </p:cNvPr>
            <p:cNvSpPr/>
            <p:nvPr/>
          </p:nvSpPr>
          <p:spPr>
            <a:xfrm>
              <a:off x="174287" y="3429000"/>
              <a:ext cx="4170695" cy="463378"/>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Cooling Methods</a:t>
              </a:r>
            </a:p>
          </p:txBody>
        </p:sp>
      </p:grpSp>
      <p:grpSp>
        <p:nvGrpSpPr>
          <p:cNvPr id="22" name="Group 21">
            <a:extLst>
              <a:ext uri="{FF2B5EF4-FFF2-40B4-BE49-F238E27FC236}">
                <a16:creationId xmlns:a16="http://schemas.microsoft.com/office/drawing/2014/main" id="{0A5FF52C-AD6D-22CF-6376-ED80F8CE3B1D}"/>
              </a:ext>
            </a:extLst>
          </p:cNvPr>
          <p:cNvGrpSpPr/>
          <p:nvPr/>
        </p:nvGrpSpPr>
        <p:grpSpPr>
          <a:xfrm>
            <a:off x="5864674" y="511976"/>
            <a:ext cx="2921771" cy="2595035"/>
            <a:chOff x="5776184" y="600467"/>
            <a:chExt cx="2921771" cy="2595035"/>
          </a:xfrm>
        </p:grpSpPr>
        <p:sp>
          <p:nvSpPr>
            <p:cNvPr id="18" name="TextBox 17">
              <a:extLst>
                <a:ext uri="{FF2B5EF4-FFF2-40B4-BE49-F238E27FC236}">
                  <a16:creationId xmlns:a16="http://schemas.microsoft.com/office/drawing/2014/main" id="{718DA174-30DC-0B9F-83AE-E877D85289A0}"/>
                </a:ext>
              </a:extLst>
            </p:cNvPr>
            <p:cNvSpPr txBox="1"/>
            <p:nvPr/>
          </p:nvSpPr>
          <p:spPr>
            <a:xfrm>
              <a:off x="6211925" y="2733837"/>
              <a:ext cx="2050291" cy="461665"/>
            </a:xfrm>
            <a:prstGeom prst="rect">
              <a:avLst/>
            </a:prstGeom>
            <a:noFill/>
          </p:spPr>
          <p:txBody>
            <a:bodyPr wrap="square">
              <a:spAutoFit/>
            </a:bodyPr>
            <a:lstStyle/>
            <a:p>
              <a:r>
                <a:rPr lang="en-US" sz="1200"/>
                <a:t>https://</a:t>
              </a:r>
              <a:r>
                <a:rPr lang="en-US" sz="1200" err="1"/>
                <a:t>sabeydatacenters.com</a:t>
              </a:r>
              <a:r>
                <a:rPr lang="en-US" sz="1200"/>
                <a:t>/locations/</a:t>
              </a:r>
              <a:r>
                <a:rPr lang="en-US" sz="1200" err="1"/>
                <a:t>quincy</a:t>
              </a:r>
              <a:r>
                <a:rPr lang="en-US" sz="1200"/>
                <a:t>-data-center</a:t>
              </a:r>
            </a:p>
          </p:txBody>
        </p:sp>
        <p:grpSp>
          <p:nvGrpSpPr>
            <p:cNvPr id="14" name="Group 13">
              <a:extLst>
                <a:ext uri="{FF2B5EF4-FFF2-40B4-BE49-F238E27FC236}">
                  <a16:creationId xmlns:a16="http://schemas.microsoft.com/office/drawing/2014/main" id="{7D581531-957F-E303-940B-C1EE97935686}"/>
                </a:ext>
              </a:extLst>
            </p:cNvPr>
            <p:cNvGrpSpPr/>
            <p:nvPr/>
          </p:nvGrpSpPr>
          <p:grpSpPr>
            <a:xfrm>
              <a:off x="5776184" y="600467"/>
              <a:ext cx="2921771" cy="2118567"/>
              <a:chOff x="5509560" y="83859"/>
              <a:chExt cx="3575492" cy="2598593"/>
            </a:xfrm>
          </p:grpSpPr>
          <p:pic>
            <p:nvPicPr>
              <p:cNvPr id="16" name="Picture 15">
                <a:extLst>
                  <a:ext uri="{FF2B5EF4-FFF2-40B4-BE49-F238E27FC236}">
                    <a16:creationId xmlns:a16="http://schemas.microsoft.com/office/drawing/2014/main" id="{A6534493-E42C-2712-4847-D3D2A0821B47}"/>
                  </a:ext>
                </a:extLst>
              </p:cNvPr>
              <p:cNvPicPr>
                <a:picLocks noChangeAspect="1"/>
              </p:cNvPicPr>
              <p:nvPr/>
            </p:nvPicPr>
            <p:blipFill>
              <a:blip r:embed="rId6"/>
              <a:srcRect t="33679"/>
              <a:stretch/>
            </p:blipFill>
            <p:spPr>
              <a:xfrm>
                <a:off x="5509560" y="83859"/>
                <a:ext cx="3575492" cy="2598593"/>
              </a:xfrm>
              <a:prstGeom prst="rect">
                <a:avLst/>
              </a:prstGeom>
            </p:spPr>
          </p:pic>
          <p:sp>
            <p:nvSpPr>
              <p:cNvPr id="8" name="Rectangle 7">
                <a:extLst>
                  <a:ext uri="{FF2B5EF4-FFF2-40B4-BE49-F238E27FC236}">
                    <a16:creationId xmlns:a16="http://schemas.microsoft.com/office/drawing/2014/main" id="{95DD9D32-01DC-4056-0B63-4BF864178CF7}"/>
                  </a:ext>
                </a:extLst>
              </p:cNvPr>
              <p:cNvSpPr/>
              <p:nvPr/>
            </p:nvSpPr>
            <p:spPr>
              <a:xfrm>
                <a:off x="6256667" y="2211860"/>
                <a:ext cx="1577518" cy="197708"/>
              </a:xfrm>
              <a:prstGeom prst="rect">
                <a:avLst/>
              </a:prstGeom>
              <a:gradFill flip="none" rotWithShape="1">
                <a:gsLst>
                  <a:gs pos="0">
                    <a:srgbClr val="0086E7">
                      <a:lumMod val="86641"/>
                      <a:lumOff val="13359"/>
                    </a:srgbClr>
                  </a:gs>
                  <a:gs pos="100000">
                    <a:srgbClr val="92D050"/>
                  </a:gs>
                  <a:gs pos="100000">
                    <a:srgbClr val="00B050"/>
                  </a:gs>
                  <a:gs pos="99000">
                    <a:srgbClr val="3FC7D0"/>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a:t>Dry &amp; Cool</a:t>
                </a:r>
              </a:p>
            </p:txBody>
          </p:sp>
        </p:grpSp>
      </p:grpSp>
      <p:sp>
        <p:nvSpPr>
          <p:cNvPr id="23" name="Slide Number Placeholder 4">
            <a:extLst>
              <a:ext uri="{FF2B5EF4-FFF2-40B4-BE49-F238E27FC236}">
                <a16:creationId xmlns:a16="http://schemas.microsoft.com/office/drawing/2014/main" id="{9A886C12-DE37-0EBE-204D-05E7696B49CB}"/>
              </a:ext>
            </a:extLst>
          </p:cNvPr>
          <p:cNvSpPr txBox="1">
            <a:spLocks/>
          </p:cNvSpPr>
          <p:nvPr/>
        </p:nvSpPr>
        <p:spPr>
          <a:xfrm>
            <a:off x="10897320" y="6492875"/>
            <a:ext cx="1052510" cy="365125"/>
          </a:xfrm>
          <a:prstGeom prst="rect">
            <a:avLst/>
          </a:prstGeom>
        </p:spPr>
        <p:txBody>
          <a:bodyPr vert="horz" lIns="91440" tIns="45720" rIns="91440" bIns="45720" rtlCol="0" anchor="ctr"/>
          <a:lstStyle>
            <a:defPPr>
              <a:defRPr lang="en-US"/>
            </a:defPPr>
            <a:lvl1pPr marL="0" algn="r" defTabSz="914400" rtl="0" eaLnBrk="1" latinLnBrk="0" hangingPunct="1">
              <a:defRPr sz="900"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3A98EE3D-8CD1-4C3F-BD1C-C98C9596463C}" type="slidenum">
              <a:rPr lang="en-US" smtClean="0">
                <a:solidFill>
                  <a:prstClr val="black">
                    <a:lumMod val="75000"/>
                    <a:lumOff val="25000"/>
                  </a:prstClr>
                </a:solidFill>
                <a:latin typeface="Calibri" panose="020F0502020204030204"/>
              </a:rPr>
              <a:pPr>
                <a:defRPr/>
              </a:pPr>
              <a:t>13</a:t>
            </a:fld>
            <a:endParaRPr lang="en-US">
              <a:solidFill>
                <a:prstClr val="black">
                  <a:lumMod val="75000"/>
                  <a:lumOff val="25000"/>
                </a:prstClr>
              </a:solidFill>
              <a:latin typeface="Calibri" panose="020F0502020204030204"/>
            </a:endParaRPr>
          </a:p>
        </p:txBody>
      </p:sp>
    </p:spTree>
    <p:extLst>
      <p:ext uri="{BB962C8B-B14F-4D97-AF65-F5344CB8AC3E}">
        <p14:creationId xmlns:p14="http://schemas.microsoft.com/office/powerpoint/2010/main" val="30401371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46CB45-B141-1C23-8DB2-CB25D21D31D7}"/>
            </a:ext>
          </a:extLst>
        </p:cNvPr>
        <p:cNvGrpSpPr/>
        <p:nvPr/>
      </p:nvGrpSpPr>
      <p:grpSpPr>
        <a:xfrm>
          <a:off x="0" y="0"/>
          <a:ext cx="0" cy="0"/>
          <a:chOff x="0" y="0"/>
          <a:chExt cx="0" cy="0"/>
        </a:xfrm>
      </p:grpSpPr>
      <p:grpSp>
        <p:nvGrpSpPr>
          <p:cNvPr id="7" name="Group 6">
            <a:extLst>
              <a:ext uri="{FF2B5EF4-FFF2-40B4-BE49-F238E27FC236}">
                <a16:creationId xmlns:a16="http://schemas.microsoft.com/office/drawing/2014/main" id="{17BEF54F-A738-E60C-2FB5-82B173A7E3EA}"/>
              </a:ext>
            </a:extLst>
          </p:cNvPr>
          <p:cNvGrpSpPr/>
          <p:nvPr/>
        </p:nvGrpSpPr>
        <p:grpSpPr>
          <a:xfrm>
            <a:off x="551748" y="2584663"/>
            <a:ext cx="11060337" cy="3876316"/>
            <a:chOff x="301367" y="2772443"/>
            <a:chExt cx="11060337" cy="3876316"/>
          </a:xfrm>
        </p:grpSpPr>
        <p:pic>
          <p:nvPicPr>
            <p:cNvPr id="8" name="Picture 7">
              <a:extLst>
                <a:ext uri="{FF2B5EF4-FFF2-40B4-BE49-F238E27FC236}">
                  <a16:creationId xmlns:a16="http://schemas.microsoft.com/office/drawing/2014/main" id="{EC932DF9-9D6F-A5B7-0558-5410A71531A4}"/>
                </a:ext>
              </a:extLst>
            </p:cNvPr>
            <p:cNvPicPr>
              <a:picLocks noChangeAspect="1"/>
            </p:cNvPicPr>
            <p:nvPr/>
          </p:nvPicPr>
          <p:blipFill>
            <a:blip r:embed="rId2"/>
            <a:srcRect r="8442"/>
            <a:stretch/>
          </p:blipFill>
          <p:spPr>
            <a:xfrm>
              <a:off x="301367" y="3268478"/>
              <a:ext cx="4754880" cy="3380281"/>
            </a:xfrm>
            <a:prstGeom prst="rect">
              <a:avLst/>
            </a:prstGeom>
          </p:spPr>
        </p:pic>
        <p:sp>
          <p:nvSpPr>
            <p:cNvPr id="21" name="TextBox 20">
              <a:extLst>
                <a:ext uri="{FF2B5EF4-FFF2-40B4-BE49-F238E27FC236}">
                  <a16:creationId xmlns:a16="http://schemas.microsoft.com/office/drawing/2014/main" id="{C37A570B-F436-3039-A148-06E1DB9EAB7E}"/>
                </a:ext>
              </a:extLst>
            </p:cNvPr>
            <p:cNvSpPr txBox="1"/>
            <p:nvPr/>
          </p:nvSpPr>
          <p:spPr>
            <a:xfrm>
              <a:off x="5610032" y="4727785"/>
              <a:ext cx="443006" cy="461665"/>
            </a:xfrm>
            <a:prstGeom prst="rect">
              <a:avLst/>
            </a:prstGeom>
            <a:noFill/>
          </p:spPr>
          <p:txBody>
            <a:bodyPr wrap="none" rtlCol="0">
              <a:spAutoFit/>
            </a:bodyPr>
            <a:lstStyle/>
            <a:p>
              <a:r>
                <a:rPr lang="en-US" sz="2400" dirty="0"/>
                <a:t>vs</a:t>
              </a:r>
            </a:p>
          </p:txBody>
        </p:sp>
        <p:pic>
          <p:nvPicPr>
            <p:cNvPr id="22" name="Picture 21">
              <a:extLst>
                <a:ext uri="{FF2B5EF4-FFF2-40B4-BE49-F238E27FC236}">
                  <a16:creationId xmlns:a16="http://schemas.microsoft.com/office/drawing/2014/main" id="{0323DB5E-527B-358E-93B9-5B3662CA1B69}"/>
                </a:ext>
              </a:extLst>
            </p:cNvPr>
            <p:cNvPicPr>
              <a:picLocks noChangeAspect="1"/>
            </p:cNvPicPr>
            <p:nvPr/>
          </p:nvPicPr>
          <p:blipFill>
            <a:blip r:embed="rId3"/>
            <a:stretch>
              <a:fillRect/>
            </a:stretch>
          </p:blipFill>
          <p:spPr>
            <a:xfrm>
              <a:off x="6606824" y="3411162"/>
              <a:ext cx="4754880" cy="3094913"/>
            </a:xfrm>
            <a:prstGeom prst="rect">
              <a:avLst/>
            </a:prstGeom>
          </p:spPr>
        </p:pic>
        <p:sp>
          <p:nvSpPr>
            <p:cNvPr id="23" name="TextBox 22">
              <a:extLst>
                <a:ext uri="{FF2B5EF4-FFF2-40B4-BE49-F238E27FC236}">
                  <a16:creationId xmlns:a16="http://schemas.microsoft.com/office/drawing/2014/main" id="{4EB6F0CC-C65C-F84A-3E01-06242530D57B}"/>
                </a:ext>
              </a:extLst>
            </p:cNvPr>
            <p:cNvSpPr txBox="1"/>
            <p:nvPr/>
          </p:nvSpPr>
          <p:spPr>
            <a:xfrm>
              <a:off x="2019069" y="2772443"/>
              <a:ext cx="1594411" cy="461665"/>
            </a:xfrm>
            <a:prstGeom prst="rect">
              <a:avLst/>
            </a:prstGeom>
            <a:noFill/>
          </p:spPr>
          <p:txBody>
            <a:bodyPr wrap="none" rtlCol="0">
              <a:spAutoFit/>
            </a:bodyPr>
            <a:lstStyle/>
            <a:p>
              <a:r>
                <a:rPr lang="en-US" sz="2400" dirty="0"/>
                <a:t>Proprietary</a:t>
              </a:r>
            </a:p>
          </p:txBody>
        </p:sp>
        <p:sp>
          <p:nvSpPr>
            <p:cNvPr id="24" name="TextBox 23">
              <a:extLst>
                <a:ext uri="{FF2B5EF4-FFF2-40B4-BE49-F238E27FC236}">
                  <a16:creationId xmlns:a16="http://schemas.microsoft.com/office/drawing/2014/main" id="{583729C6-F6E3-FE6A-D338-FCFE0D028C02}"/>
                </a:ext>
              </a:extLst>
            </p:cNvPr>
            <p:cNvSpPr txBox="1"/>
            <p:nvPr/>
          </p:nvSpPr>
          <p:spPr>
            <a:xfrm>
              <a:off x="8129039" y="2772443"/>
              <a:ext cx="2077300" cy="461665"/>
            </a:xfrm>
            <a:prstGeom prst="rect">
              <a:avLst/>
            </a:prstGeom>
            <a:noFill/>
          </p:spPr>
          <p:txBody>
            <a:bodyPr wrap="none" rtlCol="0">
              <a:spAutoFit/>
            </a:bodyPr>
            <a:lstStyle/>
            <a:p>
              <a:r>
                <a:rPr lang="en-US" sz="2400" dirty="0"/>
                <a:t>Crowd-sourced</a:t>
              </a:r>
            </a:p>
          </p:txBody>
        </p:sp>
      </p:grpSp>
      <p:sp>
        <p:nvSpPr>
          <p:cNvPr id="27" name="Content Placeholder 1">
            <a:extLst>
              <a:ext uri="{FF2B5EF4-FFF2-40B4-BE49-F238E27FC236}">
                <a16:creationId xmlns:a16="http://schemas.microsoft.com/office/drawing/2014/main" id="{18C25523-D4E9-0FD6-B225-67B535DD7242}"/>
              </a:ext>
            </a:extLst>
          </p:cNvPr>
          <p:cNvSpPr txBox="1">
            <a:spLocks/>
          </p:cNvSpPr>
          <p:nvPr/>
        </p:nvSpPr>
        <p:spPr>
          <a:xfrm>
            <a:off x="753917" y="1466091"/>
            <a:ext cx="10655998" cy="868386"/>
          </a:xfrm>
          <a:prstGeom prst="rect">
            <a:avLst/>
          </a:prstGeom>
          <a:ln w="25400">
            <a:solidFill>
              <a:schemeClr val="accent1">
                <a:lumMod val="50000"/>
              </a:schemeClr>
            </a:solidFill>
          </a:ln>
        </p:spPr>
        <p:txBody>
          <a:bodyPr vert="horz" lIns="91440" tIns="0" rIns="91440" bIns="45720" rtlCol="0" anchor="ctr" anchorCtr="0">
            <a:noAutofit/>
          </a:bodyPr>
          <a:lstStyle>
            <a:lvl1pPr marL="306000" indent="-306000" algn="l" defTabSz="457200" rtl="0" eaLnBrk="1" latinLnBrk="0" hangingPunct="1">
              <a:lnSpc>
                <a:spcPct val="110000"/>
              </a:lnSpc>
              <a:spcBef>
                <a:spcPct val="20000"/>
              </a:spcBef>
              <a:spcAft>
                <a:spcPts val="600"/>
              </a:spcAft>
              <a:buClr>
                <a:schemeClr val="accent1">
                  <a:lumMod val="50000"/>
                </a:schemeClr>
              </a:buClr>
              <a:buSzPct val="92000"/>
              <a:buFont typeface="Wingdings 2" panose="05020102010507070707" pitchFamily="18" charset="2"/>
              <a:buChar char=""/>
              <a:defRPr sz="18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lumMod val="50000"/>
                </a:schemeClr>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lumMod val="50000"/>
                </a:schemeClr>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lumMod val="50000"/>
                </a:schemeClr>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lumMod val="50000"/>
                </a:schemeClr>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ctr">
              <a:lnSpc>
                <a:spcPct val="100000"/>
              </a:lnSpc>
              <a:spcBef>
                <a:spcPts val="0"/>
              </a:spcBef>
              <a:spcAft>
                <a:spcPts val="0"/>
              </a:spcAft>
              <a:buFont typeface="Wingdings 2" panose="05020102010507070707" pitchFamily="18" charset="2"/>
              <a:buNone/>
            </a:pPr>
            <a:r>
              <a:rPr lang="en-US" sz="2400" dirty="0">
                <a:solidFill>
                  <a:schemeClr val="accent1">
                    <a:lumMod val="50000"/>
                  </a:schemeClr>
                </a:solidFill>
              </a:rPr>
              <a:t>Step 2: </a:t>
            </a:r>
            <a:r>
              <a:rPr lang="en-US" sz="2400" dirty="0">
                <a:solidFill>
                  <a:schemeClr val="tx1"/>
                </a:solidFill>
              </a:rPr>
              <a:t>Collect geospatial data of existing large scale data centers to spatially determine additional siting commonalities and validate siting suitability.</a:t>
            </a:r>
          </a:p>
        </p:txBody>
      </p:sp>
      <p:sp>
        <p:nvSpPr>
          <p:cNvPr id="31" name="Slide Number Placeholder 4">
            <a:extLst>
              <a:ext uri="{FF2B5EF4-FFF2-40B4-BE49-F238E27FC236}">
                <a16:creationId xmlns:a16="http://schemas.microsoft.com/office/drawing/2014/main" id="{4C7CAC2A-0A93-1852-88C6-2F7FEDB16149}"/>
              </a:ext>
            </a:extLst>
          </p:cNvPr>
          <p:cNvSpPr txBox="1">
            <a:spLocks/>
          </p:cNvSpPr>
          <p:nvPr/>
        </p:nvSpPr>
        <p:spPr>
          <a:xfrm>
            <a:off x="10897320" y="6492875"/>
            <a:ext cx="1052510" cy="365125"/>
          </a:xfrm>
          <a:prstGeom prst="rect">
            <a:avLst/>
          </a:prstGeom>
        </p:spPr>
        <p:txBody>
          <a:bodyPr vert="horz" lIns="91440" tIns="45720" rIns="91440" bIns="45720" rtlCol="0" anchor="ctr"/>
          <a:lstStyle>
            <a:defPPr>
              <a:defRPr lang="en-US"/>
            </a:defPPr>
            <a:lvl1pPr marL="0" algn="r" defTabSz="914400" rtl="0" eaLnBrk="1" latinLnBrk="0" hangingPunct="1">
              <a:defRPr sz="900"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3A98EE3D-8CD1-4C3F-BD1C-C98C9596463C}" type="slidenum">
              <a:rPr lang="en-US" smtClean="0">
                <a:solidFill>
                  <a:prstClr val="black">
                    <a:lumMod val="75000"/>
                    <a:lumOff val="25000"/>
                  </a:prstClr>
                </a:solidFill>
                <a:latin typeface="Calibri" panose="020F0502020204030204"/>
              </a:rPr>
              <a:pPr>
                <a:defRPr/>
              </a:pPr>
              <a:t>14</a:t>
            </a:fld>
            <a:endParaRPr lang="en-US">
              <a:solidFill>
                <a:prstClr val="black">
                  <a:lumMod val="75000"/>
                  <a:lumOff val="25000"/>
                </a:prstClr>
              </a:solidFill>
              <a:latin typeface="Calibri" panose="020F0502020204030204"/>
            </a:endParaRPr>
          </a:p>
        </p:txBody>
      </p:sp>
      <p:sp>
        <p:nvSpPr>
          <p:cNvPr id="2" name="Title 3">
            <a:extLst>
              <a:ext uri="{FF2B5EF4-FFF2-40B4-BE49-F238E27FC236}">
                <a16:creationId xmlns:a16="http://schemas.microsoft.com/office/drawing/2014/main" id="{CA24CDAF-3E94-E8F6-2E5A-86F801F7F3AD}"/>
              </a:ext>
            </a:extLst>
          </p:cNvPr>
          <p:cNvSpPr txBox="1">
            <a:spLocks/>
          </p:cNvSpPr>
          <p:nvPr/>
        </p:nvSpPr>
        <p:spPr>
          <a:xfrm>
            <a:off x="1741250" y="224045"/>
            <a:ext cx="9680342" cy="1003998"/>
          </a:xfrm>
          <a:prstGeom prst="rect">
            <a:avLst/>
          </a:prstGeom>
        </p:spPr>
        <p:txBody>
          <a:bodyPr vert="horz" lIns="91440" tIns="45720" rIns="91440" bIns="45720" rtlCol="0" anchor="ctr" anchorCtr="0">
            <a:noAutofit/>
          </a:bodyPr>
          <a:lstStyle>
            <a:lvl1pPr algn="l" defTabSz="457200" rtl="0" eaLnBrk="1" latinLnBrk="0" hangingPunct="1">
              <a:lnSpc>
                <a:spcPct val="100000"/>
              </a:lnSpc>
              <a:spcBef>
                <a:spcPct val="0"/>
              </a:spcBef>
              <a:buNone/>
              <a:defRPr sz="2800" b="1" kern="1200" cap="all">
                <a:solidFill>
                  <a:schemeClr val="tx1">
                    <a:lumMod val="75000"/>
                    <a:lumOff val="25000"/>
                  </a:schemeClr>
                </a:solidFill>
                <a:latin typeface="Arial" panose="020B0604020202020204" pitchFamily="34" charset="0"/>
                <a:ea typeface="+mj-ea"/>
                <a:cs typeface="Arial" panose="020B060402020202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cap="none" dirty="0">
                <a:solidFill>
                  <a:schemeClr val="tx1"/>
                </a:solidFill>
              </a:rPr>
              <a:t>Approach to siting new data centers</a:t>
            </a:r>
            <a:endParaRPr lang="en-US" dirty="0">
              <a:solidFill>
                <a:schemeClr val="tx1"/>
              </a:solidFill>
            </a:endParaRPr>
          </a:p>
        </p:txBody>
      </p:sp>
    </p:spTree>
    <p:extLst>
      <p:ext uri="{BB962C8B-B14F-4D97-AF65-F5344CB8AC3E}">
        <p14:creationId xmlns:p14="http://schemas.microsoft.com/office/powerpoint/2010/main" val="22759838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1C348E3-ABC5-C63A-AF7D-E249F4777815}"/>
              </a:ext>
            </a:extLst>
          </p:cNvPr>
          <p:cNvSpPr>
            <a:spLocks noGrp="1"/>
          </p:cNvSpPr>
          <p:nvPr>
            <p:ph type="title"/>
          </p:nvPr>
        </p:nvSpPr>
        <p:spPr/>
        <p:txBody>
          <a:bodyPr/>
          <a:lstStyle/>
          <a:p>
            <a:r>
              <a:rPr lang="en-US" cap="none" dirty="0">
                <a:solidFill>
                  <a:schemeClr val="tx1"/>
                </a:solidFill>
              </a:rPr>
              <a:t>Virginia is for data centers</a:t>
            </a:r>
            <a:endParaRPr lang="en-US" dirty="0">
              <a:solidFill>
                <a:schemeClr val="tx1"/>
              </a:solidFill>
            </a:endParaRPr>
          </a:p>
        </p:txBody>
      </p:sp>
      <p:pic>
        <p:nvPicPr>
          <p:cNvPr id="5" name="Picture 4">
            <a:extLst>
              <a:ext uri="{FF2B5EF4-FFF2-40B4-BE49-F238E27FC236}">
                <a16:creationId xmlns:a16="http://schemas.microsoft.com/office/drawing/2014/main" id="{126CC453-BA3F-61C2-9BC4-457D3745BDCD}"/>
              </a:ext>
            </a:extLst>
          </p:cNvPr>
          <p:cNvPicPr>
            <a:picLocks noChangeAspect="1"/>
          </p:cNvPicPr>
          <p:nvPr/>
        </p:nvPicPr>
        <p:blipFill>
          <a:blip r:embed="rId2"/>
          <a:stretch>
            <a:fillRect/>
          </a:stretch>
        </p:blipFill>
        <p:spPr>
          <a:xfrm>
            <a:off x="1733943" y="1382481"/>
            <a:ext cx="8724113" cy="5429367"/>
          </a:xfrm>
          <a:prstGeom prst="rect">
            <a:avLst/>
          </a:prstGeom>
        </p:spPr>
      </p:pic>
      <p:sp>
        <p:nvSpPr>
          <p:cNvPr id="6" name="Slide Number Placeholder 4">
            <a:extLst>
              <a:ext uri="{FF2B5EF4-FFF2-40B4-BE49-F238E27FC236}">
                <a16:creationId xmlns:a16="http://schemas.microsoft.com/office/drawing/2014/main" id="{EA7C738D-680C-D37E-6588-C9267B811F66}"/>
              </a:ext>
            </a:extLst>
          </p:cNvPr>
          <p:cNvSpPr txBox="1">
            <a:spLocks/>
          </p:cNvSpPr>
          <p:nvPr/>
        </p:nvSpPr>
        <p:spPr>
          <a:xfrm>
            <a:off x="10897320" y="6492875"/>
            <a:ext cx="1052510" cy="365125"/>
          </a:xfrm>
          <a:prstGeom prst="rect">
            <a:avLst/>
          </a:prstGeom>
        </p:spPr>
        <p:txBody>
          <a:bodyPr vert="horz" lIns="91440" tIns="45720" rIns="91440" bIns="45720" rtlCol="0" anchor="ctr"/>
          <a:lstStyle>
            <a:defPPr>
              <a:defRPr lang="en-US"/>
            </a:defPPr>
            <a:lvl1pPr marL="0" algn="r" defTabSz="914400" rtl="0" eaLnBrk="1" latinLnBrk="0" hangingPunct="1">
              <a:defRPr sz="900"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3A98EE3D-8CD1-4C3F-BD1C-C98C9596463C}" type="slidenum">
              <a:rPr lang="en-US" smtClean="0">
                <a:solidFill>
                  <a:prstClr val="black">
                    <a:lumMod val="75000"/>
                    <a:lumOff val="25000"/>
                  </a:prstClr>
                </a:solidFill>
                <a:latin typeface="Calibri" panose="020F0502020204030204"/>
              </a:rPr>
              <a:pPr>
                <a:defRPr/>
              </a:pPr>
              <a:t>15</a:t>
            </a:fld>
            <a:endParaRPr lang="en-US">
              <a:solidFill>
                <a:prstClr val="black">
                  <a:lumMod val="75000"/>
                  <a:lumOff val="25000"/>
                </a:prstClr>
              </a:solidFill>
              <a:latin typeface="Calibri" panose="020F0502020204030204"/>
            </a:endParaRPr>
          </a:p>
        </p:txBody>
      </p:sp>
    </p:spTree>
    <p:extLst>
      <p:ext uri="{BB962C8B-B14F-4D97-AF65-F5344CB8AC3E}">
        <p14:creationId xmlns:p14="http://schemas.microsoft.com/office/powerpoint/2010/main" val="16083424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67DEB4C-1405-A07D-B399-221D7E44DE8B}"/>
              </a:ext>
            </a:extLst>
          </p:cNvPr>
          <p:cNvSpPr>
            <a:spLocks noGrp="1"/>
          </p:cNvSpPr>
          <p:nvPr>
            <p:ph type="title"/>
          </p:nvPr>
        </p:nvSpPr>
        <p:spPr/>
        <p:txBody>
          <a:bodyPr/>
          <a:lstStyle/>
          <a:p>
            <a:r>
              <a:rPr lang="en-US" cap="none" dirty="0">
                <a:solidFill>
                  <a:schemeClr val="tx1"/>
                </a:solidFill>
              </a:rPr>
              <a:t>Data centers are being built in many places, but tend to be clumped together </a:t>
            </a:r>
            <a:endParaRPr lang="en-US" dirty="0">
              <a:solidFill>
                <a:schemeClr val="tx1"/>
              </a:solidFill>
            </a:endParaRPr>
          </a:p>
        </p:txBody>
      </p:sp>
      <p:sp>
        <p:nvSpPr>
          <p:cNvPr id="5" name="AutoShape 2">
            <a:extLst>
              <a:ext uri="{FF2B5EF4-FFF2-40B4-BE49-F238E27FC236}">
                <a16:creationId xmlns:a16="http://schemas.microsoft.com/office/drawing/2014/main" id="{D16B059F-E875-6AE9-0D07-DC206326709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 name="Picture 9" descr="Map&#10;&#10;AI-generated content may be incorrect.">
            <a:extLst>
              <a:ext uri="{FF2B5EF4-FFF2-40B4-BE49-F238E27FC236}">
                <a16:creationId xmlns:a16="http://schemas.microsoft.com/office/drawing/2014/main" id="{334B70B3-0496-0C85-DCAA-9E935F273122}"/>
              </a:ext>
            </a:extLst>
          </p:cNvPr>
          <p:cNvPicPr>
            <a:picLocks noChangeAspect="1"/>
          </p:cNvPicPr>
          <p:nvPr/>
        </p:nvPicPr>
        <p:blipFill>
          <a:blip r:embed="rId2"/>
          <a:stretch>
            <a:fillRect/>
          </a:stretch>
        </p:blipFill>
        <p:spPr>
          <a:xfrm>
            <a:off x="756428" y="1024631"/>
            <a:ext cx="10679143" cy="6102367"/>
          </a:xfrm>
          <a:prstGeom prst="rect">
            <a:avLst/>
          </a:prstGeom>
        </p:spPr>
      </p:pic>
      <p:sp>
        <p:nvSpPr>
          <p:cNvPr id="6" name="Slide Number Placeholder 4">
            <a:extLst>
              <a:ext uri="{FF2B5EF4-FFF2-40B4-BE49-F238E27FC236}">
                <a16:creationId xmlns:a16="http://schemas.microsoft.com/office/drawing/2014/main" id="{144ECBE0-E28C-0DD1-445C-A0464A0C5B75}"/>
              </a:ext>
            </a:extLst>
          </p:cNvPr>
          <p:cNvSpPr txBox="1">
            <a:spLocks/>
          </p:cNvSpPr>
          <p:nvPr/>
        </p:nvSpPr>
        <p:spPr>
          <a:xfrm>
            <a:off x="10897320" y="6492875"/>
            <a:ext cx="1052510" cy="365125"/>
          </a:xfrm>
          <a:prstGeom prst="rect">
            <a:avLst/>
          </a:prstGeom>
        </p:spPr>
        <p:txBody>
          <a:bodyPr vert="horz" lIns="91440" tIns="45720" rIns="91440" bIns="45720" rtlCol="0" anchor="ctr"/>
          <a:lstStyle>
            <a:defPPr>
              <a:defRPr lang="en-US"/>
            </a:defPPr>
            <a:lvl1pPr marL="0" algn="r" defTabSz="914400" rtl="0" eaLnBrk="1" latinLnBrk="0" hangingPunct="1">
              <a:defRPr sz="900"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3A98EE3D-8CD1-4C3F-BD1C-C98C9596463C}" type="slidenum">
              <a:rPr lang="en-US" smtClean="0">
                <a:solidFill>
                  <a:prstClr val="black">
                    <a:lumMod val="75000"/>
                    <a:lumOff val="25000"/>
                  </a:prstClr>
                </a:solidFill>
                <a:latin typeface="Calibri" panose="020F0502020204030204"/>
              </a:rPr>
              <a:pPr>
                <a:defRPr/>
              </a:pPr>
              <a:t>16</a:t>
            </a:fld>
            <a:endParaRPr lang="en-US">
              <a:solidFill>
                <a:prstClr val="black">
                  <a:lumMod val="75000"/>
                  <a:lumOff val="25000"/>
                </a:prstClr>
              </a:solidFill>
              <a:latin typeface="Calibri" panose="020F0502020204030204"/>
            </a:endParaRPr>
          </a:p>
        </p:txBody>
      </p:sp>
      <p:sp>
        <p:nvSpPr>
          <p:cNvPr id="8" name="TextBox 7">
            <a:extLst>
              <a:ext uri="{FF2B5EF4-FFF2-40B4-BE49-F238E27FC236}">
                <a16:creationId xmlns:a16="http://schemas.microsoft.com/office/drawing/2014/main" id="{5F426D01-D550-C3ED-2405-182041344D3B}"/>
              </a:ext>
            </a:extLst>
          </p:cNvPr>
          <p:cNvSpPr txBox="1"/>
          <p:nvPr/>
        </p:nvSpPr>
        <p:spPr>
          <a:xfrm>
            <a:off x="124733" y="6048087"/>
            <a:ext cx="2707793" cy="338554"/>
          </a:xfrm>
          <a:prstGeom prst="rect">
            <a:avLst/>
          </a:prstGeom>
          <a:noFill/>
        </p:spPr>
        <p:txBody>
          <a:bodyPr wrap="none" rtlCol="0">
            <a:spAutoFit/>
          </a:bodyPr>
          <a:lstStyle/>
          <a:p>
            <a:r>
              <a:rPr lang="en-US" sz="1600" dirty="0"/>
              <a:t>Data Sources: OpenStreetMap</a:t>
            </a:r>
          </a:p>
        </p:txBody>
      </p:sp>
    </p:spTree>
    <p:extLst>
      <p:ext uri="{BB962C8B-B14F-4D97-AF65-F5344CB8AC3E}">
        <p14:creationId xmlns:p14="http://schemas.microsoft.com/office/powerpoint/2010/main" val="36135138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FE2CF5-E613-C867-8C98-3B87B02AFA33}"/>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3A050D5-93BE-AB52-C386-034EDB302B43}"/>
              </a:ext>
            </a:extLst>
          </p:cNvPr>
          <p:cNvSpPr>
            <a:spLocks noGrp="1"/>
          </p:cNvSpPr>
          <p:nvPr>
            <p:ph idx="1"/>
          </p:nvPr>
        </p:nvSpPr>
        <p:spPr>
          <a:xfrm>
            <a:off x="124733" y="4656757"/>
            <a:ext cx="2925095" cy="1270178"/>
          </a:xfrm>
        </p:spPr>
        <p:txBody>
          <a:bodyPr/>
          <a:lstStyle/>
          <a:p>
            <a:pPr marL="0" indent="0" algn="ctr">
              <a:buNone/>
            </a:pPr>
            <a:r>
              <a:rPr lang="en-US" sz="2400"/>
              <a:t>74% have access to at least two high speed fiber providers</a:t>
            </a:r>
          </a:p>
        </p:txBody>
      </p:sp>
      <p:sp>
        <p:nvSpPr>
          <p:cNvPr id="17" name="Rectangle 16">
            <a:extLst>
              <a:ext uri="{FF2B5EF4-FFF2-40B4-BE49-F238E27FC236}">
                <a16:creationId xmlns:a16="http://schemas.microsoft.com/office/drawing/2014/main" id="{26E2C510-922E-8187-3C9E-EB269ADE444A}"/>
              </a:ext>
            </a:extLst>
          </p:cNvPr>
          <p:cNvSpPr/>
          <p:nvPr/>
        </p:nvSpPr>
        <p:spPr>
          <a:xfrm>
            <a:off x="249427" y="2940701"/>
            <a:ext cx="1800000" cy="720000"/>
          </a:xfrm>
          <a:prstGeom prst="rect">
            <a:avLst/>
          </a:prstGeom>
        </p:spPr>
        <p:style>
          <a:lnRef idx="0">
            <a:schemeClr val="accent5">
              <a:alpha val="0"/>
              <a:hueOff val="0"/>
              <a:satOff val="0"/>
              <a:lumOff val="0"/>
              <a:alphaOff val="0"/>
            </a:schemeClr>
          </a:lnRef>
          <a:fillRef idx="0">
            <a:schemeClr val="accent5">
              <a:alpha val="0"/>
              <a:hueOff val="0"/>
              <a:satOff val="0"/>
              <a:lumOff val="0"/>
              <a:alphaOff val="0"/>
            </a:schemeClr>
          </a:fillRef>
          <a:effectRef idx="0">
            <a:schemeClr val="accent5">
              <a:alpha val="0"/>
              <a:hueOff val="0"/>
              <a:satOff val="0"/>
              <a:lumOff val="0"/>
              <a:alphaOff val="0"/>
            </a:schemeClr>
          </a:effectRef>
          <a:fontRef idx="minor">
            <a:schemeClr val="accent5">
              <a:hueOff val="-2495436"/>
              <a:satOff val="-3864"/>
              <a:lumOff val="0"/>
              <a:alphaOff val="0"/>
            </a:schemeClr>
          </a:fontRef>
        </p:style>
        <p:txBody>
          <a:bodyPr/>
          <a:lstStyle/>
          <a:p>
            <a:endParaRPr lang="en-US"/>
          </a:p>
        </p:txBody>
      </p:sp>
      <p:grpSp>
        <p:nvGrpSpPr>
          <p:cNvPr id="22" name="Group 21">
            <a:extLst>
              <a:ext uri="{FF2B5EF4-FFF2-40B4-BE49-F238E27FC236}">
                <a16:creationId xmlns:a16="http://schemas.microsoft.com/office/drawing/2014/main" id="{7D0D47E5-322D-C986-7CDC-67FABE6AFF7A}"/>
              </a:ext>
            </a:extLst>
          </p:cNvPr>
          <p:cNvGrpSpPr/>
          <p:nvPr/>
        </p:nvGrpSpPr>
        <p:grpSpPr>
          <a:xfrm>
            <a:off x="687280" y="1982483"/>
            <a:ext cx="1800000" cy="1914193"/>
            <a:chOff x="249427" y="1500701"/>
            <a:chExt cx="1800000" cy="1914193"/>
          </a:xfrm>
        </p:grpSpPr>
        <p:sp>
          <p:nvSpPr>
            <p:cNvPr id="14" name="Oval 13">
              <a:extLst>
                <a:ext uri="{FF2B5EF4-FFF2-40B4-BE49-F238E27FC236}">
                  <a16:creationId xmlns:a16="http://schemas.microsoft.com/office/drawing/2014/main" id="{62C8052C-7007-5E91-3A0C-2A45320CD79C}"/>
                </a:ext>
              </a:extLst>
            </p:cNvPr>
            <p:cNvSpPr/>
            <p:nvPr/>
          </p:nvSpPr>
          <p:spPr>
            <a:xfrm>
              <a:off x="600427" y="1500701"/>
              <a:ext cx="1098000" cy="1098000"/>
            </a:xfrm>
            <a:prstGeom prst="ellipse">
              <a:avLst/>
            </a:prstGeom>
          </p:spPr>
          <p:style>
            <a:lnRef idx="0">
              <a:schemeClr val="lt1">
                <a:alpha val="0"/>
                <a:hueOff val="0"/>
                <a:satOff val="0"/>
                <a:lumOff val="0"/>
                <a:alphaOff val="0"/>
              </a:schemeClr>
            </a:lnRef>
            <a:fillRef idx="1">
              <a:schemeClr val="accent5">
                <a:hueOff val="-2495436"/>
                <a:satOff val="-3864"/>
                <a:lumOff val="0"/>
                <a:alphaOff val="0"/>
              </a:schemeClr>
            </a:fillRef>
            <a:effectRef idx="0">
              <a:schemeClr val="accent5">
                <a:hueOff val="-2495436"/>
                <a:satOff val="-3864"/>
                <a:lumOff val="0"/>
                <a:alphaOff val="0"/>
              </a:schemeClr>
            </a:effectRef>
            <a:fontRef idx="minor"/>
          </p:style>
          <p:txBody>
            <a:bodyPr/>
            <a:lstStyle/>
            <a:p>
              <a:endParaRPr lang="en-US"/>
            </a:p>
          </p:txBody>
        </p:sp>
        <p:sp>
          <p:nvSpPr>
            <p:cNvPr id="15" name="Rectangle 14" descr="Network">
              <a:extLst>
                <a:ext uri="{FF2B5EF4-FFF2-40B4-BE49-F238E27FC236}">
                  <a16:creationId xmlns:a16="http://schemas.microsoft.com/office/drawing/2014/main" id="{AAAAB77B-6DBF-3E67-439F-3F0E262DDCFB}"/>
                </a:ext>
              </a:extLst>
            </p:cNvPr>
            <p:cNvSpPr/>
            <p:nvPr/>
          </p:nvSpPr>
          <p:spPr>
            <a:xfrm>
              <a:off x="834427" y="1734701"/>
              <a:ext cx="630000" cy="630000"/>
            </a:xfrm>
            <a:prstGeom prst="rect">
              <a:avLst/>
            </a:prstGeom>
            <a: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a:noFill/>
            </a:ln>
            <a:effectLst>
              <a:outerShdw blurRad="50800" dist="38100" dir="2700000" algn="tl" rotWithShape="0">
                <a:prstClr val="black">
                  <a:alpha val="40000"/>
                </a:prstClr>
              </a:outerShdw>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a:lstStyle/>
            <a:p>
              <a:endParaRPr lang="en-US"/>
            </a:p>
          </p:txBody>
        </p:sp>
        <p:sp>
          <p:nvSpPr>
            <p:cNvPr id="18" name="TextBox 17">
              <a:extLst>
                <a:ext uri="{FF2B5EF4-FFF2-40B4-BE49-F238E27FC236}">
                  <a16:creationId xmlns:a16="http://schemas.microsoft.com/office/drawing/2014/main" id="{ADD8C55A-3729-8ECE-0B4B-6C5E5F7FB432}"/>
                </a:ext>
              </a:extLst>
            </p:cNvPr>
            <p:cNvSpPr txBox="1"/>
            <p:nvPr/>
          </p:nvSpPr>
          <p:spPr>
            <a:xfrm>
              <a:off x="249427" y="2694894"/>
              <a:ext cx="1800000" cy="720000"/>
            </a:xfrm>
            <a:prstGeom prst="rect">
              <a:avLst/>
            </a:prstGeom>
          </p:spPr>
          <p:style>
            <a:lnRef idx="0">
              <a:scrgbClr r="0" g="0" b="0"/>
            </a:lnRef>
            <a:fillRef idx="0">
              <a:scrgbClr r="0" g="0" b="0"/>
            </a:fillRef>
            <a:effectRef idx="0">
              <a:scrgbClr r="0" g="0" b="0"/>
            </a:effectRef>
            <a:fontRef idx="minor">
              <a:schemeClr val="accent5">
                <a:hueOff val="-2495436"/>
                <a:satOff val="-3864"/>
                <a:lumOff val="0"/>
                <a:alphaOff val="0"/>
              </a:schemeClr>
            </a:fontRef>
          </p:style>
          <p:txBody>
            <a:bodyPr spcFirstLastPara="0" vert="horz" wrap="square" lIns="0" tIns="0" rIns="0" bIns="0" numCol="1" spcCol="1270" anchor="ctr" anchorCtr="0">
              <a:noAutofit/>
            </a:bodyPr>
            <a:lstStyle/>
            <a:p>
              <a:pPr marL="0" lvl="0" indent="0" algn="ctr" defTabSz="800100">
                <a:lnSpc>
                  <a:spcPct val="100000"/>
                </a:lnSpc>
                <a:spcBef>
                  <a:spcPct val="0"/>
                </a:spcBef>
                <a:spcAft>
                  <a:spcPct val="35000"/>
                </a:spcAft>
                <a:buNone/>
                <a:defRPr cap="all"/>
              </a:pPr>
              <a:r>
                <a:rPr lang="en-US" sz="1800" kern="1200"/>
                <a:t>Proximity to Fiber network</a:t>
              </a:r>
            </a:p>
          </p:txBody>
        </p:sp>
      </p:grpSp>
      <p:pic>
        <p:nvPicPr>
          <p:cNvPr id="21" name="Picture 20">
            <a:extLst>
              <a:ext uri="{FF2B5EF4-FFF2-40B4-BE49-F238E27FC236}">
                <a16:creationId xmlns:a16="http://schemas.microsoft.com/office/drawing/2014/main" id="{EE6EE8B8-951B-6D85-273A-C3AF76863907}"/>
              </a:ext>
            </a:extLst>
          </p:cNvPr>
          <p:cNvPicPr>
            <a:picLocks noChangeAspect="1"/>
          </p:cNvPicPr>
          <p:nvPr/>
        </p:nvPicPr>
        <p:blipFill>
          <a:blip r:embed="rId4"/>
          <a:stretch>
            <a:fillRect/>
          </a:stretch>
        </p:blipFill>
        <p:spPr>
          <a:xfrm>
            <a:off x="10095220" y="4586937"/>
            <a:ext cx="1987125" cy="1609344"/>
          </a:xfrm>
          <a:prstGeom prst="rect">
            <a:avLst/>
          </a:prstGeom>
        </p:spPr>
      </p:pic>
      <p:pic>
        <p:nvPicPr>
          <p:cNvPr id="28" name="Picture 27" descr="Map&#10;&#10;AI-generated content may be incorrect.">
            <a:extLst>
              <a:ext uri="{FF2B5EF4-FFF2-40B4-BE49-F238E27FC236}">
                <a16:creationId xmlns:a16="http://schemas.microsoft.com/office/drawing/2014/main" id="{BB4B5524-944F-1578-5019-38CE69E3C345}"/>
              </a:ext>
            </a:extLst>
          </p:cNvPr>
          <p:cNvPicPr>
            <a:picLocks noChangeAspect="1"/>
          </p:cNvPicPr>
          <p:nvPr/>
        </p:nvPicPr>
        <p:blipFill>
          <a:blip r:embed="rId5"/>
          <a:srcRect l="9293" t="8839" r="7308" b="8905"/>
          <a:stretch/>
        </p:blipFill>
        <p:spPr>
          <a:xfrm>
            <a:off x="2860939" y="1296868"/>
            <a:ext cx="8483042" cy="5577840"/>
          </a:xfrm>
          <a:prstGeom prst="rect">
            <a:avLst/>
          </a:prstGeom>
        </p:spPr>
      </p:pic>
      <p:sp>
        <p:nvSpPr>
          <p:cNvPr id="5" name="TextBox 4">
            <a:extLst>
              <a:ext uri="{FF2B5EF4-FFF2-40B4-BE49-F238E27FC236}">
                <a16:creationId xmlns:a16="http://schemas.microsoft.com/office/drawing/2014/main" id="{FAEEDF6B-FB21-6054-F683-76411CDF8F5F}"/>
              </a:ext>
            </a:extLst>
          </p:cNvPr>
          <p:cNvSpPr txBox="1"/>
          <p:nvPr/>
        </p:nvSpPr>
        <p:spPr>
          <a:xfrm>
            <a:off x="124733" y="6321468"/>
            <a:ext cx="4504438" cy="338554"/>
          </a:xfrm>
          <a:prstGeom prst="rect">
            <a:avLst/>
          </a:prstGeom>
          <a:noFill/>
        </p:spPr>
        <p:txBody>
          <a:bodyPr wrap="none" rtlCol="0">
            <a:spAutoFit/>
          </a:bodyPr>
          <a:lstStyle/>
          <a:p>
            <a:r>
              <a:rPr lang="en-US" sz="1600"/>
              <a:t>Data Sources: FCC Broadband Map, OpenStreetMap</a:t>
            </a:r>
          </a:p>
        </p:txBody>
      </p:sp>
      <p:pic>
        <p:nvPicPr>
          <p:cNvPr id="7" name="Picture 6">
            <a:extLst>
              <a:ext uri="{FF2B5EF4-FFF2-40B4-BE49-F238E27FC236}">
                <a16:creationId xmlns:a16="http://schemas.microsoft.com/office/drawing/2014/main" id="{8182B78B-CE56-43A9-FC58-B38CE1DD41A3}"/>
              </a:ext>
            </a:extLst>
          </p:cNvPr>
          <p:cNvPicPr>
            <a:picLocks noChangeAspect="1"/>
          </p:cNvPicPr>
          <p:nvPr/>
        </p:nvPicPr>
        <p:blipFill>
          <a:blip r:embed="rId6"/>
          <a:stretch>
            <a:fillRect/>
          </a:stretch>
        </p:blipFill>
        <p:spPr>
          <a:xfrm>
            <a:off x="8055335" y="1619740"/>
            <a:ext cx="2214113" cy="406082"/>
          </a:xfrm>
          <a:prstGeom prst="rect">
            <a:avLst/>
          </a:prstGeom>
        </p:spPr>
      </p:pic>
      <p:sp>
        <p:nvSpPr>
          <p:cNvPr id="10" name="Title 3">
            <a:extLst>
              <a:ext uri="{FF2B5EF4-FFF2-40B4-BE49-F238E27FC236}">
                <a16:creationId xmlns:a16="http://schemas.microsoft.com/office/drawing/2014/main" id="{0136FB59-6F0D-FF92-7CB1-D25BFC8ECB13}"/>
              </a:ext>
            </a:extLst>
          </p:cNvPr>
          <p:cNvSpPr>
            <a:spLocks noGrp="1"/>
          </p:cNvSpPr>
          <p:nvPr>
            <p:ph type="title"/>
          </p:nvPr>
        </p:nvSpPr>
        <p:spPr>
          <a:xfrm>
            <a:off x="1741249" y="224045"/>
            <a:ext cx="10258093" cy="1003998"/>
          </a:xfrm>
        </p:spPr>
        <p:txBody>
          <a:bodyPr/>
          <a:lstStyle/>
          <a:p>
            <a:r>
              <a:rPr lang="en-US" cap="none" dirty="0">
                <a:solidFill>
                  <a:schemeClr val="tx1"/>
                </a:solidFill>
              </a:rPr>
              <a:t>&gt;97% of data centers are located within 1km of a high-speed fiber provider service territory</a:t>
            </a:r>
          </a:p>
        </p:txBody>
      </p:sp>
      <p:sp>
        <p:nvSpPr>
          <p:cNvPr id="23" name="Slide Number Placeholder 4">
            <a:extLst>
              <a:ext uri="{FF2B5EF4-FFF2-40B4-BE49-F238E27FC236}">
                <a16:creationId xmlns:a16="http://schemas.microsoft.com/office/drawing/2014/main" id="{F914FBBD-A87B-A96B-F719-B2671C708DCF}"/>
              </a:ext>
            </a:extLst>
          </p:cNvPr>
          <p:cNvSpPr txBox="1">
            <a:spLocks/>
          </p:cNvSpPr>
          <p:nvPr/>
        </p:nvSpPr>
        <p:spPr>
          <a:xfrm>
            <a:off x="10897320" y="6492875"/>
            <a:ext cx="1052510" cy="365125"/>
          </a:xfrm>
          <a:prstGeom prst="rect">
            <a:avLst/>
          </a:prstGeom>
        </p:spPr>
        <p:txBody>
          <a:bodyPr vert="horz" lIns="91440" tIns="45720" rIns="91440" bIns="45720" rtlCol="0" anchor="ctr"/>
          <a:lstStyle>
            <a:defPPr>
              <a:defRPr lang="en-US"/>
            </a:defPPr>
            <a:lvl1pPr marL="0" algn="r" defTabSz="914400" rtl="0" eaLnBrk="1" latinLnBrk="0" hangingPunct="1">
              <a:defRPr sz="900"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3A98EE3D-8CD1-4C3F-BD1C-C98C9596463C}" type="slidenum">
              <a:rPr lang="en-US" smtClean="0">
                <a:solidFill>
                  <a:prstClr val="black">
                    <a:lumMod val="75000"/>
                    <a:lumOff val="25000"/>
                  </a:prstClr>
                </a:solidFill>
                <a:latin typeface="Calibri" panose="020F0502020204030204"/>
              </a:rPr>
              <a:pPr>
                <a:defRPr/>
              </a:pPr>
              <a:t>17</a:t>
            </a:fld>
            <a:endParaRPr lang="en-US">
              <a:solidFill>
                <a:prstClr val="black">
                  <a:lumMod val="75000"/>
                  <a:lumOff val="25000"/>
                </a:prstClr>
              </a:solidFill>
              <a:latin typeface="Calibri" panose="020F0502020204030204"/>
            </a:endParaRPr>
          </a:p>
        </p:txBody>
      </p:sp>
    </p:spTree>
    <p:extLst>
      <p:ext uri="{BB962C8B-B14F-4D97-AF65-F5344CB8AC3E}">
        <p14:creationId xmlns:p14="http://schemas.microsoft.com/office/powerpoint/2010/main" val="14221238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7C8A9F-DEAE-8CC1-C950-7E77F06E76A6}"/>
            </a:ext>
          </a:extLst>
        </p:cNvPr>
        <p:cNvGrpSpPr/>
        <p:nvPr/>
      </p:nvGrpSpPr>
      <p:grpSpPr>
        <a:xfrm>
          <a:off x="0" y="0"/>
          <a:ext cx="0" cy="0"/>
          <a:chOff x="0" y="0"/>
          <a:chExt cx="0" cy="0"/>
        </a:xfrm>
      </p:grpSpPr>
      <p:sp>
        <p:nvSpPr>
          <p:cNvPr id="5" name="Oval 4">
            <a:extLst>
              <a:ext uri="{FF2B5EF4-FFF2-40B4-BE49-F238E27FC236}">
                <a16:creationId xmlns:a16="http://schemas.microsoft.com/office/drawing/2014/main" id="{4136CC82-81DF-7C7F-73BA-60DEC0334B4D}"/>
              </a:ext>
            </a:extLst>
          </p:cNvPr>
          <p:cNvSpPr/>
          <p:nvPr/>
        </p:nvSpPr>
        <p:spPr>
          <a:xfrm>
            <a:off x="1038280" y="1955806"/>
            <a:ext cx="1098000" cy="1098000"/>
          </a:xfrm>
          <a:prstGeom prst="ellipse">
            <a:avLst/>
          </a:prstGeom>
        </p:spPr>
        <p:style>
          <a:lnRef idx="0">
            <a:schemeClr val="lt1">
              <a:alpha val="0"/>
              <a:hueOff val="0"/>
              <a:satOff val="0"/>
              <a:lumOff val="0"/>
              <a:alphaOff val="0"/>
            </a:schemeClr>
          </a:lnRef>
          <a:fillRef idx="1">
            <a:schemeClr val="accent5">
              <a:hueOff val="-4990872"/>
              <a:satOff val="-7727"/>
              <a:lumOff val="0"/>
              <a:alphaOff val="0"/>
            </a:schemeClr>
          </a:fillRef>
          <a:effectRef idx="0">
            <a:schemeClr val="accent5">
              <a:hueOff val="-4990872"/>
              <a:satOff val="-7727"/>
              <a:lumOff val="0"/>
              <a:alphaOff val="0"/>
            </a:schemeClr>
          </a:effectRef>
          <a:fontRef idx="minor"/>
        </p:style>
        <p:txBody>
          <a:bodyPr/>
          <a:lstStyle/>
          <a:p>
            <a:endParaRPr lang="en-US"/>
          </a:p>
        </p:txBody>
      </p:sp>
      <p:sp>
        <p:nvSpPr>
          <p:cNvPr id="6" name="Rectangle 5" descr="Electric Tower with solid fill">
            <a:extLst>
              <a:ext uri="{FF2B5EF4-FFF2-40B4-BE49-F238E27FC236}">
                <a16:creationId xmlns:a16="http://schemas.microsoft.com/office/drawing/2014/main" id="{A9C2DDA8-FC7E-FA31-23C2-EC52A85CDBDB}"/>
              </a:ext>
            </a:extLst>
          </p:cNvPr>
          <p:cNvSpPr/>
          <p:nvPr/>
        </p:nvSpPr>
        <p:spPr>
          <a:xfrm>
            <a:off x="1253400" y="2189806"/>
            <a:ext cx="630000" cy="630000"/>
          </a:xfrm>
          <a:prstGeom prst="rect">
            <a:avLst/>
          </a:prstGeom>
          <a:blipFill>
            <a:blip r:embed="rId2">
              <a:extLst>
                <a:ext uri="{96DAC541-7B7A-43D3-8B79-37D633B846F1}">
                  <asvg:svgBlip xmlns:asvg="http://schemas.microsoft.com/office/drawing/2016/SVG/main" r:embed="rId3"/>
                </a:ext>
              </a:extLst>
            </a:blip>
            <a:srcRect/>
            <a:stretch>
              <a:fillRect/>
            </a:stretch>
          </a:blipFill>
          <a:ln>
            <a:noFill/>
          </a:ln>
          <a:effectLst>
            <a:outerShdw blurRad="50800" dist="38100" dir="2700000" algn="tl" rotWithShape="0">
              <a:prstClr val="black">
                <a:alpha val="40000"/>
              </a:prstClr>
            </a:outerShdw>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a:lstStyle/>
          <a:p>
            <a:endParaRPr lang="en-US"/>
          </a:p>
        </p:txBody>
      </p:sp>
      <p:grpSp>
        <p:nvGrpSpPr>
          <p:cNvPr id="7" name="Group 6">
            <a:extLst>
              <a:ext uri="{FF2B5EF4-FFF2-40B4-BE49-F238E27FC236}">
                <a16:creationId xmlns:a16="http://schemas.microsoft.com/office/drawing/2014/main" id="{52BE6983-91C5-FD6B-E7C1-4F811A765769}"/>
              </a:ext>
            </a:extLst>
          </p:cNvPr>
          <p:cNvGrpSpPr/>
          <p:nvPr/>
        </p:nvGrpSpPr>
        <p:grpSpPr>
          <a:xfrm>
            <a:off x="687280" y="3208994"/>
            <a:ext cx="1800000" cy="720000"/>
            <a:chOff x="4614975" y="2267140"/>
            <a:chExt cx="1800000" cy="720000"/>
          </a:xfrm>
        </p:grpSpPr>
        <p:sp>
          <p:nvSpPr>
            <p:cNvPr id="8" name="Rectangle 7">
              <a:extLst>
                <a:ext uri="{FF2B5EF4-FFF2-40B4-BE49-F238E27FC236}">
                  <a16:creationId xmlns:a16="http://schemas.microsoft.com/office/drawing/2014/main" id="{5F66CE46-4F4B-FA4D-4F54-617F2F906214}"/>
                </a:ext>
              </a:extLst>
            </p:cNvPr>
            <p:cNvSpPr/>
            <p:nvPr/>
          </p:nvSpPr>
          <p:spPr>
            <a:xfrm>
              <a:off x="4614975" y="2267140"/>
              <a:ext cx="1800000" cy="720000"/>
            </a:xfrm>
            <a:prstGeom prst="rect">
              <a:avLst/>
            </a:prstGeom>
          </p:spPr>
          <p:style>
            <a:lnRef idx="0">
              <a:schemeClr val="accent5">
                <a:alpha val="0"/>
                <a:hueOff val="0"/>
                <a:satOff val="0"/>
                <a:lumOff val="0"/>
                <a:alphaOff val="0"/>
              </a:schemeClr>
            </a:lnRef>
            <a:fillRef idx="0">
              <a:schemeClr val="accent5">
                <a:alpha val="0"/>
                <a:hueOff val="0"/>
                <a:satOff val="0"/>
                <a:lumOff val="0"/>
                <a:alphaOff val="0"/>
              </a:schemeClr>
            </a:fillRef>
            <a:effectRef idx="0">
              <a:schemeClr val="accent5">
                <a:alpha val="0"/>
                <a:hueOff val="0"/>
                <a:satOff val="0"/>
                <a:lumOff val="0"/>
                <a:alphaOff val="0"/>
              </a:schemeClr>
            </a:effectRef>
            <a:fontRef idx="minor">
              <a:schemeClr val="accent5">
                <a:hueOff val="-4990872"/>
                <a:satOff val="-7727"/>
                <a:lumOff val="0"/>
                <a:alphaOff val="0"/>
              </a:schemeClr>
            </a:fontRef>
          </p:style>
          <p:txBody>
            <a:bodyPr/>
            <a:lstStyle/>
            <a:p>
              <a:endParaRPr lang="en-US"/>
            </a:p>
          </p:txBody>
        </p:sp>
        <p:sp>
          <p:nvSpPr>
            <p:cNvPr id="9" name="TextBox 8">
              <a:extLst>
                <a:ext uri="{FF2B5EF4-FFF2-40B4-BE49-F238E27FC236}">
                  <a16:creationId xmlns:a16="http://schemas.microsoft.com/office/drawing/2014/main" id="{4E669C8D-9C44-AF92-48E6-A3D329593E59}"/>
                </a:ext>
              </a:extLst>
            </p:cNvPr>
            <p:cNvSpPr txBox="1"/>
            <p:nvPr/>
          </p:nvSpPr>
          <p:spPr>
            <a:xfrm>
              <a:off x="4614975" y="2267140"/>
              <a:ext cx="1800000" cy="720000"/>
            </a:xfrm>
            <a:prstGeom prst="rect">
              <a:avLst/>
            </a:prstGeom>
          </p:spPr>
          <p:style>
            <a:lnRef idx="0">
              <a:scrgbClr r="0" g="0" b="0"/>
            </a:lnRef>
            <a:fillRef idx="0">
              <a:scrgbClr r="0" g="0" b="0"/>
            </a:fillRef>
            <a:effectRef idx="0">
              <a:scrgbClr r="0" g="0" b="0"/>
            </a:effectRef>
            <a:fontRef idx="minor">
              <a:schemeClr val="accent5">
                <a:hueOff val="-4990872"/>
                <a:satOff val="-7727"/>
                <a:lumOff val="0"/>
                <a:alphaOff val="0"/>
              </a:schemeClr>
            </a:fontRef>
          </p:style>
          <p:txBody>
            <a:bodyPr spcFirstLastPara="0" vert="horz" wrap="square" lIns="0" tIns="0" rIns="0" bIns="0" numCol="1" spcCol="1270" anchor="t" anchorCtr="0">
              <a:noAutofit/>
            </a:bodyPr>
            <a:lstStyle/>
            <a:p>
              <a:pPr marL="0" lvl="0" indent="0" algn="ctr" defTabSz="800100">
                <a:lnSpc>
                  <a:spcPct val="100000"/>
                </a:lnSpc>
                <a:spcBef>
                  <a:spcPct val="0"/>
                </a:spcBef>
                <a:spcAft>
                  <a:spcPct val="35000"/>
                </a:spcAft>
                <a:buNone/>
                <a:defRPr cap="all"/>
              </a:pPr>
              <a:r>
                <a:rPr lang="en-US" sz="1800" kern="1200"/>
                <a:t>Cheap &amp; reliable electricity</a:t>
              </a:r>
            </a:p>
          </p:txBody>
        </p:sp>
      </p:grpSp>
      <p:pic>
        <p:nvPicPr>
          <p:cNvPr id="19" name="Picture 18" descr="A map of the world&#10;&#10;AI-generated content may be incorrect.">
            <a:extLst>
              <a:ext uri="{FF2B5EF4-FFF2-40B4-BE49-F238E27FC236}">
                <a16:creationId xmlns:a16="http://schemas.microsoft.com/office/drawing/2014/main" id="{D7CE9C09-505A-3FBC-9EEA-732357400A62}"/>
              </a:ext>
            </a:extLst>
          </p:cNvPr>
          <p:cNvPicPr>
            <a:picLocks noChangeAspect="1"/>
          </p:cNvPicPr>
          <p:nvPr/>
        </p:nvPicPr>
        <p:blipFill>
          <a:blip r:embed="rId4"/>
          <a:srcRect l="8634" t="9482" r="6603" b="10172"/>
          <a:stretch/>
        </p:blipFill>
        <p:spPr>
          <a:xfrm>
            <a:off x="2862072" y="1298448"/>
            <a:ext cx="8485632" cy="5362318"/>
          </a:xfrm>
          <a:prstGeom prst="rect">
            <a:avLst/>
          </a:prstGeom>
        </p:spPr>
      </p:pic>
      <p:pic>
        <p:nvPicPr>
          <p:cNvPr id="11" name="Picture 10">
            <a:extLst>
              <a:ext uri="{FF2B5EF4-FFF2-40B4-BE49-F238E27FC236}">
                <a16:creationId xmlns:a16="http://schemas.microsoft.com/office/drawing/2014/main" id="{71D3D26E-B60B-CA92-8667-FDC5A361B5B6}"/>
              </a:ext>
            </a:extLst>
          </p:cNvPr>
          <p:cNvPicPr>
            <a:picLocks noChangeAspect="1"/>
          </p:cNvPicPr>
          <p:nvPr/>
        </p:nvPicPr>
        <p:blipFill>
          <a:blip r:embed="rId5"/>
          <a:stretch>
            <a:fillRect/>
          </a:stretch>
        </p:blipFill>
        <p:spPr>
          <a:xfrm>
            <a:off x="10023194" y="4471260"/>
            <a:ext cx="2023921" cy="1639145"/>
          </a:xfrm>
          <a:prstGeom prst="rect">
            <a:avLst/>
          </a:prstGeom>
        </p:spPr>
      </p:pic>
      <p:sp>
        <p:nvSpPr>
          <p:cNvPr id="15" name="Title 3">
            <a:extLst>
              <a:ext uri="{FF2B5EF4-FFF2-40B4-BE49-F238E27FC236}">
                <a16:creationId xmlns:a16="http://schemas.microsoft.com/office/drawing/2014/main" id="{5B0F4ED5-FC5C-CD69-A9DB-2A691430E7E7}"/>
              </a:ext>
            </a:extLst>
          </p:cNvPr>
          <p:cNvSpPr>
            <a:spLocks noGrp="1"/>
          </p:cNvSpPr>
          <p:nvPr>
            <p:ph type="title"/>
          </p:nvPr>
        </p:nvSpPr>
        <p:spPr>
          <a:xfrm>
            <a:off x="1741249" y="224045"/>
            <a:ext cx="10258093" cy="1003998"/>
          </a:xfrm>
        </p:spPr>
        <p:txBody>
          <a:bodyPr/>
          <a:lstStyle/>
          <a:p>
            <a:r>
              <a:rPr lang="en-US" cap="none" dirty="0">
                <a:solidFill>
                  <a:schemeClr val="tx1"/>
                </a:solidFill>
              </a:rPr>
              <a:t>Having more direct access to reliable power sources is prioritized because service disruptions are costly</a:t>
            </a:r>
          </a:p>
        </p:txBody>
      </p:sp>
      <p:sp>
        <p:nvSpPr>
          <p:cNvPr id="16" name="TextBox 15">
            <a:extLst>
              <a:ext uri="{FF2B5EF4-FFF2-40B4-BE49-F238E27FC236}">
                <a16:creationId xmlns:a16="http://schemas.microsoft.com/office/drawing/2014/main" id="{3A8F68AD-59F7-7CD9-8496-00BD9EDB4570}"/>
              </a:ext>
            </a:extLst>
          </p:cNvPr>
          <p:cNvSpPr txBox="1"/>
          <p:nvPr/>
        </p:nvSpPr>
        <p:spPr>
          <a:xfrm>
            <a:off x="124733" y="6321468"/>
            <a:ext cx="3287375" cy="338554"/>
          </a:xfrm>
          <a:prstGeom prst="rect">
            <a:avLst/>
          </a:prstGeom>
          <a:noFill/>
        </p:spPr>
        <p:txBody>
          <a:bodyPr wrap="none" rtlCol="0">
            <a:spAutoFit/>
          </a:bodyPr>
          <a:lstStyle/>
          <a:p>
            <a:r>
              <a:rPr lang="en-US" sz="1600"/>
              <a:t>Data Sources: HIFLD, OpenStreetMap</a:t>
            </a:r>
          </a:p>
        </p:txBody>
      </p:sp>
      <p:sp>
        <p:nvSpPr>
          <p:cNvPr id="17" name="Content Placeholder 1">
            <a:extLst>
              <a:ext uri="{FF2B5EF4-FFF2-40B4-BE49-F238E27FC236}">
                <a16:creationId xmlns:a16="http://schemas.microsoft.com/office/drawing/2014/main" id="{D19EFE05-640E-73BE-2939-FCAE75DB8E84}"/>
              </a:ext>
            </a:extLst>
          </p:cNvPr>
          <p:cNvSpPr txBox="1">
            <a:spLocks/>
          </p:cNvSpPr>
          <p:nvPr/>
        </p:nvSpPr>
        <p:spPr>
          <a:xfrm>
            <a:off x="124733" y="4656757"/>
            <a:ext cx="2925095" cy="1270178"/>
          </a:xfrm>
          <a:prstGeom prst="rect">
            <a:avLst/>
          </a:prstGeom>
        </p:spPr>
        <p:txBody>
          <a:bodyPr vert="horz" lIns="91440" tIns="0" rIns="91440" bIns="45720" rtlCol="0" anchor="t" anchorCtr="0">
            <a:noAutofit/>
          </a:bodyPr>
          <a:lstStyle>
            <a:lvl1pPr marL="306000" indent="-306000" algn="l" defTabSz="457200" rtl="0" eaLnBrk="1" latinLnBrk="0" hangingPunct="1">
              <a:lnSpc>
                <a:spcPct val="110000"/>
              </a:lnSpc>
              <a:spcBef>
                <a:spcPct val="20000"/>
              </a:spcBef>
              <a:spcAft>
                <a:spcPts val="600"/>
              </a:spcAft>
              <a:buClr>
                <a:schemeClr val="accent1">
                  <a:lumMod val="50000"/>
                </a:schemeClr>
              </a:buClr>
              <a:buSzPct val="92000"/>
              <a:buFont typeface="Wingdings 2" panose="05020102010507070707" pitchFamily="18" charset="2"/>
              <a:buChar char=""/>
              <a:defRPr sz="18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lumMod val="50000"/>
                </a:schemeClr>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lumMod val="50000"/>
                </a:schemeClr>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lumMod val="50000"/>
                </a:schemeClr>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lumMod val="50000"/>
                </a:schemeClr>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ctr">
              <a:buFont typeface="Wingdings 2" panose="05020102010507070707" pitchFamily="18" charset="2"/>
              <a:buNone/>
            </a:pPr>
            <a:r>
              <a:rPr lang="en-US" sz="2400"/>
              <a:t>76% of data centers are located within 1km of a substation</a:t>
            </a:r>
          </a:p>
        </p:txBody>
      </p:sp>
      <p:pic>
        <p:nvPicPr>
          <p:cNvPr id="21" name="Picture 20">
            <a:extLst>
              <a:ext uri="{FF2B5EF4-FFF2-40B4-BE49-F238E27FC236}">
                <a16:creationId xmlns:a16="http://schemas.microsoft.com/office/drawing/2014/main" id="{0FEC3252-FB8D-2702-798E-E6EE97F41A4C}"/>
              </a:ext>
            </a:extLst>
          </p:cNvPr>
          <p:cNvPicPr>
            <a:picLocks noChangeAspect="1"/>
          </p:cNvPicPr>
          <p:nvPr/>
        </p:nvPicPr>
        <p:blipFill>
          <a:blip r:embed="rId6"/>
          <a:stretch>
            <a:fillRect/>
          </a:stretch>
        </p:blipFill>
        <p:spPr>
          <a:xfrm>
            <a:off x="8055335" y="1619740"/>
            <a:ext cx="2214113" cy="406082"/>
          </a:xfrm>
          <a:prstGeom prst="rect">
            <a:avLst/>
          </a:prstGeom>
        </p:spPr>
      </p:pic>
      <p:sp>
        <p:nvSpPr>
          <p:cNvPr id="22" name="Slide Number Placeholder 4">
            <a:extLst>
              <a:ext uri="{FF2B5EF4-FFF2-40B4-BE49-F238E27FC236}">
                <a16:creationId xmlns:a16="http://schemas.microsoft.com/office/drawing/2014/main" id="{27F250EA-1AF3-18BF-B946-958787C63EB1}"/>
              </a:ext>
            </a:extLst>
          </p:cNvPr>
          <p:cNvSpPr txBox="1">
            <a:spLocks/>
          </p:cNvSpPr>
          <p:nvPr/>
        </p:nvSpPr>
        <p:spPr>
          <a:xfrm>
            <a:off x="10897320" y="6492875"/>
            <a:ext cx="1052510" cy="365125"/>
          </a:xfrm>
          <a:prstGeom prst="rect">
            <a:avLst/>
          </a:prstGeom>
        </p:spPr>
        <p:txBody>
          <a:bodyPr vert="horz" lIns="91440" tIns="45720" rIns="91440" bIns="45720" rtlCol="0" anchor="ctr"/>
          <a:lstStyle>
            <a:defPPr>
              <a:defRPr lang="en-US"/>
            </a:defPPr>
            <a:lvl1pPr marL="0" algn="r" defTabSz="914400" rtl="0" eaLnBrk="1" latinLnBrk="0" hangingPunct="1">
              <a:defRPr sz="900"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3A98EE3D-8CD1-4C3F-BD1C-C98C9596463C}" type="slidenum">
              <a:rPr lang="en-US" smtClean="0">
                <a:solidFill>
                  <a:prstClr val="black">
                    <a:lumMod val="75000"/>
                    <a:lumOff val="25000"/>
                  </a:prstClr>
                </a:solidFill>
                <a:latin typeface="Calibri" panose="020F0502020204030204"/>
              </a:rPr>
              <a:pPr>
                <a:defRPr/>
              </a:pPr>
              <a:t>18</a:t>
            </a:fld>
            <a:endParaRPr lang="en-US">
              <a:solidFill>
                <a:prstClr val="black">
                  <a:lumMod val="75000"/>
                  <a:lumOff val="25000"/>
                </a:prstClr>
              </a:solidFill>
              <a:latin typeface="Calibri" panose="020F0502020204030204"/>
            </a:endParaRPr>
          </a:p>
        </p:txBody>
      </p:sp>
    </p:spTree>
    <p:extLst>
      <p:ext uri="{BB962C8B-B14F-4D97-AF65-F5344CB8AC3E}">
        <p14:creationId xmlns:p14="http://schemas.microsoft.com/office/powerpoint/2010/main" val="23922988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47ECE1-39AA-C28A-E672-DC505B8F7E6B}"/>
            </a:ext>
          </a:extLst>
        </p:cNvPr>
        <p:cNvGrpSpPr/>
        <p:nvPr/>
      </p:nvGrpSpPr>
      <p:grpSpPr>
        <a:xfrm>
          <a:off x="0" y="0"/>
          <a:ext cx="0" cy="0"/>
          <a:chOff x="0" y="0"/>
          <a:chExt cx="0" cy="0"/>
        </a:xfrm>
      </p:grpSpPr>
      <p:pic>
        <p:nvPicPr>
          <p:cNvPr id="27" name="Picture 26" descr="Map&#10;&#10;AI-generated content may be incorrect.">
            <a:extLst>
              <a:ext uri="{FF2B5EF4-FFF2-40B4-BE49-F238E27FC236}">
                <a16:creationId xmlns:a16="http://schemas.microsoft.com/office/drawing/2014/main" id="{87E7996F-408B-BE40-CEF9-1FF8BD249303}"/>
              </a:ext>
            </a:extLst>
          </p:cNvPr>
          <p:cNvPicPr>
            <a:picLocks noChangeAspect="1"/>
          </p:cNvPicPr>
          <p:nvPr/>
        </p:nvPicPr>
        <p:blipFill>
          <a:blip r:embed="rId2"/>
          <a:stretch>
            <a:fillRect/>
          </a:stretch>
        </p:blipFill>
        <p:spPr>
          <a:xfrm>
            <a:off x="3351261" y="1008709"/>
            <a:ext cx="8906393" cy="6361709"/>
          </a:xfrm>
          <a:prstGeom prst="rect">
            <a:avLst/>
          </a:prstGeom>
        </p:spPr>
      </p:pic>
      <p:sp>
        <p:nvSpPr>
          <p:cNvPr id="6" name="TextBox 5">
            <a:extLst>
              <a:ext uri="{FF2B5EF4-FFF2-40B4-BE49-F238E27FC236}">
                <a16:creationId xmlns:a16="http://schemas.microsoft.com/office/drawing/2014/main" id="{1C6C226F-0984-896C-637C-DF4DFB96453E}"/>
              </a:ext>
            </a:extLst>
          </p:cNvPr>
          <p:cNvSpPr txBox="1"/>
          <p:nvPr/>
        </p:nvSpPr>
        <p:spPr>
          <a:xfrm>
            <a:off x="5109466" y="1330864"/>
            <a:ext cx="5786520" cy="369332"/>
          </a:xfrm>
          <a:prstGeom prst="rect">
            <a:avLst/>
          </a:prstGeom>
          <a:noFill/>
        </p:spPr>
        <p:txBody>
          <a:bodyPr wrap="none" rtlCol="0">
            <a:spAutoFit/>
          </a:bodyPr>
          <a:lstStyle/>
          <a:p>
            <a:r>
              <a:rPr lang="en-US"/>
              <a:t>Composite Siting Suitability + Existing Data Center Locations</a:t>
            </a:r>
          </a:p>
        </p:txBody>
      </p:sp>
      <p:pic>
        <p:nvPicPr>
          <p:cNvPr id="29" name="Picture 28" descr="A picture containing text, envelope, queen, businesscard&#10;&#10;AI-generated content may be incorrect.">
            <a:extLst>
              <a:ext uri="{FF2B5EF4-FFF2-40B4-BE49-F238E27FC236}">
                <a16:creationId xmlns:a16="http://schemas.microsoft.com/office/drawing/2014/main" id="{9773D88F-F878-F097-40CE-A06F0F6D3DB2}"/>
              </a:ext>
            </a:extLst>
          </p:cNvPr>
          <p:cNvPicPr>
            <a:picLocks noChangeAspect="1"/>
          </p:cNvPicPr>
          <p:nvPr/>
        </p:nvPicPr>
        <p:blipFill>
          <a:blip r:embed="rId3"/>
          <a:srcRect l="28461" r="29097"/>
          <a:stretch/>
        </p:blipFill>
        <p:spPr>
          <a:xfrm>
            <a:off x="281979" y="1175960"/>
            <a:ext cx="3298766" cy="5551714"/>
          </a:xfrm>
          <a:prstGeom prst="rect">
            <a:avLst/>
          </a:prstGeom>
        </p:spPr>
      </p:pic>
      <p:cxnSp>
        <p:nvCxnSpPr>
          <p:cNvPr id="31" name="Straight Arrow Connector 30">
            <a:extLst>
              <a:ext uri="{FF2B5EF4-FFF2-40B4-BE49-F238E27FC236}">
                <a16:creationId xmlns:a16="http://schemas.microsoft.com/office/drawing/2014/main" id="{4375F96E-C143-8A5D-6BBD-7A90F5C9B93A}"/>
              </a:ext>
            </a:extLst>
          </p:cNvPr>
          <p:cNvCxnSpPr>
            <a:cxnSpLocks/>
          </p:cNvCxnSpPr>
          <p:nvPr/>
        </p:nvCxnSpPr>
        <p:spPr>
          <a:xfrm flipH="1">
            <a:off x="2320413" y="3951817"/>
            <a:ext cx="2385195"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pic>
        <p:nvPicPr>
          <p:cNvPr id="32" name="Picture 31">
            <a:extLst>
              <a:ext uri="{FF2B5EF4-FFF2-40B4-BE49-F238E27FC236}">
                <a16:creationId xmlns:a16="http://schemas.microsoft.com/office/drawing/2014/main" id="{504B2E88-861F-FBBA-71DA-9E7768DD67ED}"/>
              </a:ext>
            </a:extLst>
          </p:cNvPr>
          <p:cNvPicPr>
            <a:picLocks noChangeAspect="1"/>
          </p:cNvPicPr>
          <p:nvPr/>
        </p:nvPicPr>
        <p:blipFill>
          <a:blip r:embed="rId4"/>
          <a:stretch>
            <a:fillRect/>
          </a:stretch>
        </p:blipFill>
        <p:spPr>
          <a:xfrm>
            <a:off x="8928338" y="1978098"/>
            <a:ext cx="2072377" cy="380087"/>
          </a:xfrm>
          <a:prstGeom prst="rect">
            <a:avLst/>
          </a:prstGeom>
        </p:spPr>
      </p:pic>
      <p:sp>
        <p:nvSpPr>
          <p:cNvPr id="33" name="TextBox 32">
            <a:extLst>
              <a:ext uri="{FF2B5EF4-FFF2-40B4-BE49-F238E27FC236}">
                <a16:creationId xmlns:a16="http://schemas.microsoft.com/office/drawing/2014/main" id="{059E223A-D578-996E-E02D-62B10879A2D6}"/>
              </a:ext>
            </a:extLst>
          </p:cNvPr>
          <p:cNvSpPr txBox="1"/>
          <p:nvPr/>
        </p:nvSpPr>
        <p:spPr>
          <a:xfrm>
            <a:off x="1698766" y="3372103"/>
            <a:ext cx="465192" cy="369332"/>
          </a:xfrm>
          <a:prstGeom prst="rect">
            <a:avLst/>
          </a:prstGeom>
          <a:noFill/>
        </p:spPr>
        <p:txBody>
          <a:bodyPr wrap="none" rtlCol="0">
            <a:spAutoFit/>
          </a:bodyPr>
          <a:lstStyle/>
          <a:p>
            <a:r>
              <a:rPr lang="en-US">
                <a:solidFill>
                  <a:schemeClr val="tx2">
                    <a:lumMod val="60000"/>
                    <a:lumOff val="40000"/>
                  </a:schemeClr>
                </a:solidFill>
              </a:rPr>
              <a:t>NV</a:t>
            </a:r>
          </a:p>
        </p:txBody>
      </p:sp>
      <p:sp>
        <p:nvSpPr>
          <p:cNvPr id="2" name="Slide Number Placeholder 4">
            <a:extLst>
              <a:ext uri="{FF2B5EF4-FFF2-40B4-BE49-F238E27FC236}">
                <a16:creationId xmlns:a16="http://schemas.microsoft.com/office/drawing/2014/main" id="{7C4B5B4E-A576-DF3B-ECCF-D8BEB8DA8373}"/>
              </a:ext>
            </a:extLst>
          </p:cNvPr>
          <p:cNvSpPr txBox="1">
            <a:spLocks/>
          </p:cNvSpPr>
          <p:nvPr/>
        </p:nvSpPr>
        <p:spPr>
          <a:xfrm>
            <a:off x="10897320" y="6492875"/>
            <a:ext cx="1052510" cy="365125"/>
          </a:xfrm>
          <a:prstGeom prst="rect">
            <a:avLst/>
          </a:prstGeom>
        </p:spPr>
        <p:txBody>
          <a:bodyPr vert="horz" lIns="91440" tIns="45720" rIns="91440" bIns="45720" rtlCol="0" anchor="ctr"/>
          <a:lstStyle>
            <a:defPPr>
              <a:defRPr lang="en-US"/>
            </a:defPPr>
            <a:lvl1pPr marL="0" algn="r" defTabSz="914400" rtl="0" eaLnBrk="1" latinLnBrk="0" hangingPunct="1">
              <a:defRPr sz="900"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3A98EE3D-8CD1-4C3F-BD1C-C98C9596463C}" type="slidenum">
              <a:rPr lang="en-US" smtClean="0">
                <a:solidFill>
                  <a:prstClr val="black">
                    <a:lumMod val="75000"/>
                    <a:lumOff val="25000"/>
                  </a:prstClr>
                </a:solidFill>
                <a:latin typeface="Calibri" panose="020F0502020204030204"/>
              </a:rPr>
              <a:pPr>
                <a:defRPr/>
              </a:pPr>
              <a:t>19</a:t>
            </a:fld>
            <a:endParaRPr lang="en-US">
              <a:solidFill>
                <a:prstClr val="black">
                  <a:lumMod val="75000"/>
                  <a:lumOff val="25000"/>
                </a:prstClr>
              </a:solidFill>
              <a:latin typeface="Calibri" panose="020F0502020204030204"/>
            </a:endParaRPr>
          </a:p>
        </p:txBody>
      </p:sp>
      <p:sp>
        <p:nvSpPr>
          <p:cNvPr id="5" name="Title 3">
            <a:extLst>
              <a:ext uri="{FF2B5EF4-FFF2-40B4-BE49-F238E27FC236}">
                <a16:creationId xmlns:a16="http://schemas.microsoft.com/office/drawing/2014/main" id="{46B89D15-754F-A2A0-E50D-187AA891CB99}"/>
              </a:ext>
            </a:extLst>
          </p:cNvPr>
          <p:cNvSpPr txBox="1">
            <a:spLocks/>
          </p:cNvSpPr>
          <p:nvPr/>
        </p:nvSpPr>
        <p:spPr>
          <a:xfrm>
            <a:off x="1741249" y="224045"/>
            <a:ext cx="10258093" cy="1003998"/>
          </a:xfrm>
          <a:prstGeom prst="rect">
            <a:avLst/>
          </a:prstGeom>
        </p:spPr>
        <p:txBody>
          <a:bodyPr vert="horz" lIns="91440" tIns="45720" rIns="91440" bIns="45720" rtlCol="0" anchor="ctr" anchorCtr="0">
            <a:noAutofit/>
          </a:bodyPr>
          <a:lstStyle>
            <a:lvl1pPr algn="l" defTabSz="457200" rtl="0" eaLnBrk="1" latinLnBrk="0" hangingPunct="1">
              <a:lnSpc>
                <a:spcPct val="100000"/>
              </a:lnSpc>
              <a:spcBef>
                <a:spcPct val="0"/>
              </a:spcBef>
              <a:buNone/>
              <a:defRPr sz="2800" b="1" kern="1200" cap="all">
                <a:solidFill>
                  <a:schemeClr val="tx1">
                    <a:lumMod val="75000"/>
                    <a:lumOff val="25000"/>
                  </a:schemeClr>
                </a:solidFill>
                <a:latin typeface="Arial" panose="020B0604020202020204" pitchFamily="34" charset="0"/>
                <a:ea typeface="+mj-ea"/>
                <a:cs typeface="Arial" panose="020B060402020202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cap="none" dirty="0">
                <a:solidFill>
                  <a:schemeClr val="tx1"/>
                </a:solidFill>
              </a:rPr>
              <a:t>Our preliminary siting suitability is highly aligned with existing large data center locations</a:t>
            </a:r>
          </a:p>
        </p:txBody>
      </p:sp>
      <p:sp>
        <p:nvSpPr>
          <p:cNvPr id="12" name="TextBox 11">
            <a:extLst>
              <a:ext uri="{FF2B5EF4-FFF2-40B4-BE49-F238E27FC236}">
                <a16:creationId xmlns:a16="http://schemas.microsoft.com/office/drawing/2014/main" id="{99238BEA-97D0-9535-DA47-1F9B72349586}"/>
              </a:ext>
            </a:extLst>
          </p:cNvPr>
          <p:cNvSpPr txBox="1"/>
          <p:nvPr/>
        </p:nvSpPr>
        <p:spPr>
          <a:xfrm>
            <a:off x="124733" y="6321468"/>
            <a:ext cx="2707793" cy="338554"/>
          </a:xfrm>
          <a:prstGeom prst="rect">
            <a:avLst/>
          </a:prstGeom>
          <a:noFill/>
        </p:spPr>
        <p:txBody>
          <a:bodyPr wrap="none" rtlCol="0">
            <a:spAutoFit/>
          </a:bodyPr>
          <a:lstStyle/>
          <a:p>
            <a:r>
              <a:rPr lang="en-US" sz="1600"/>
              <a:t>Data Sources: OpenStreetMap</a:t>
            </a:r>
          </a:p>
        </p:txBody>
      </p:sp>
    </p:spTree>
    <p:extLst>
      <p:ext uri="{BB962C8B-B14F-4D97-AF65-F5344CB8AC3E}">
        <p14:creationId xmlns:p14="http://schemas.microsoft.com/office/powerpoint/2010/main" val="304623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E2F7CEA7-6342-8622-AD40-775EE9E4073C}"/>
              </a:ext>
            </a:extLst>
          </p:cNvPr>
          <p:cNvSpPr>
            <a:spLocks noGrp="1"/>
          </p:cNvSpPr>
          <p:nvPr>
            <p:ph idx="1"/>
          </p:nvPr>
        </p:nvSpPr>
        <p:spPr>
          <a:xfrm>
            <a:off x="129507" y="1464272"/>
            <a:ext cx="5102892" cy="5246243"/>
          </a:xfrm>
        </p:spPr>
        <p:txBody>
          <a:bodyPr anchor="ctr"/>
          <a:lstStyle/>
          <a:p>
            <a:pPr marL="305435" indent="-305435"/>
            <a:r>
              <a:rPr lang="en-US" sz="2000" dirty="0">
                <a:solidFill>
                  <a:schemeClr val="tx1"/>
                </a:solidFill>
                <a:effectLst/>
                <a:ea typeface="Aptos" panose="020B0004020202020204" pitchFamily="34" charset="0"/>
                <a:cs typeface="Arial"/>
              </a:rPr>
              <a:t>Projections suggest up to a 15% annual growth in electricity demand from data centers within the next 5-10 years (EPRI 2024)</a:t>
            </a:r>
            <a:r>
              <a:rPr lang="en-US" sz="2000" dirty="0">
                <a:solidFill>
                  <a:schemeClr val="tx1"/>
                </a:solidFill>
                <a:ea typeface="Aptos" panose="020B0004020202020204" pitchFamily="34" charset="0"/>
                <a:cs typeface="Arial"/>
              </a:rPr>
              <a:t>.</a:t>
            </a:r>
          </a:p>
          <a:p>
            <a:pPr marL="305435" indent="-305435"/>
            <a:r>
              <a:rPr lang="en-US" sz="2000" dirty="0">
                <a:solidFill>
                  <a:schemeClr val="tx1"/>
                </a:solidFill>
                <a:effectLst/>
                <a:ea typeface="Aptos" panose="020B0004020202020204" pitchFamily="34" charset="0"/>
                <a:cs typeface="Arial"/>
              </a:rPr>
              <a:t>Usage projections from more recent AI models suggest electricity demand could be much lower than ChatGPT-type models</a:t>
            </a:r>
            <a:r>
              <a:rPr lang="en-US" sz="2000" dirty="0">
                <a:solidFill>
                  <a:schemeClr val="tx1"/>
                </a:solidFill>
                <a:ea typeface="Aptos" panose="020B0004020202020204" pitchFamily="34" charset="0"/>
                <a:cs typeface="Arial"/>
              </a:rPr>
              <a:t>.</a:t>
            </a:r>
          </a:p>
          <a:p>
            <a:pPr marL="305435" indent="-305435"/>
            <a:r>
              <a:rPr lang="en-US" sz="2000" dirty="0">
                <a:solidFill>
                  <a:schemeClr val="tx1"/>
                </a:solidFill>
                <a:ea typeface="Aptos" panose="020B0004020202020204" pitchFamily="34" charset="0"/>
                <a:cs typeface="Arial"/>
              </a:rPr>
              <a:t>Total electricity demand may grow 35-50% by 2040, driven by domestic manufacturing, data centers, and electrification (ACP 2025).</a:t>
            </a:r>
          </a:p>
          <a:p>
            <a:pPr marL="305435" indent="-305435"/>
            <a:r>
              <a:rPr lang="en-US" sz="2000" dirty="0">
                <a:solidFill>
                  <a:schemeClr val="tx1"/>
                </a:solidFill>
                <a:effectLst/>
                <a:ea typeface="Aptos" panose="020B0004020202020204" pitchFamily="34" charset="0"/>
                <a:cs typeface="Arial"/>
              </a:rPr>
              <a:t>Data centers are also potentially large consumers of fresh water, depending on the cooling technology (</a:t>
            </a:r>
            <a:r>
              <a:rPr lang="en-US" sz="2000" dirty="0" err="1">
                <a:solidFill>
                  <a:schemeClr val="tx1"/>
                </a:solidFill>
                <a:effectLst/>
                <a:ea typeface="Aptos" panose="020B0004020202020204" pitchFamily="34" charset="0"/>
                <a:cs typeface="Arial"/>
              </a:rPr>
              <a:t>Siddik</a:t>
            </a:r>
            <a:r>
              <a:rPr lang="en-US" sz="2000" dirty="0">
                <a:solidFill>
                  <a:schemeClr val="tx1"/>
                </a:solidFill>
                <a:effectLst/>
                <a:ea typeface="Aptos" panose="020B0004020202020204" pitchFamily="34" charset="0"/>
                <a:cs typeface="Arial"/>
              </a:rPr>
              <a:t> et al. 2021).</a:t>
            </a:r>
            <a:endParaRPr lang="en-US" sz="2000" dirty="0">
              <a:solidFill>
                <a:schemeClr val="tx1"/>
              </a:solidFill>
              <a:ea typeface="Calibri" panose="020F0502020204030204"/>
              <a:cs typeface="Arial"/>
            </a:endParaRPr>
          </a:p>
        </p:txBody>
      </p:sp>
      <p:sp>
        <p:nvSpPr>
          <p:cNvPr id="4" name="Title 3">
            <a:extLst>
              <a:ext uri="{FF2B5EF4-FFF2-40B4-BE49-F238E27FC236}">
                <a16:creationId xmlns:a16="http://schemas.microsoft.com/office/drawing/2014/main" id="{B2E71AC4-D44E-E90A-9C8F-CDAAADA59147}"/>
              </a:ext>
            </a:extLst>
          </p:cNvPr>
          <p:cNvSpPr>
            <a:spLocks noGrp="1"/>
          </p:cNvSpPr>
          <p:nvPr>
            <p:ph type="title"/>
          </p:nvPr>
        </p:nvSpPr>
        <p:spPr/>
        <p:txBody>
          <a:bodyPr/>
          <a:lstStyle/>
          <a:p>
            <a:r>
              <a:rPr lang="en-US" cap="none" dirty="0">
                <a:solidFill>
                  <a:schemeClr val="tx1"/>
                </a:solidFill>
              </a:rPr>
              <a:t>Projections of new data centers to support generative AI and cryptomining are large but highly uncertain</a:t>
            </a:r>
          </a:p>
        </p:txBody>
      </p:sp>
      <p:sp>
        <p:nvSpPr>
          <p:cNvPr id="2" name="Slide Number Placeholder 4">
            <a:extLst>
              <a:ext uri="{FF2B5EF4-FFF2-40B4-BE49-F238E27FC236}">
                <a16:creationId xmlns:a16="http://schemas.microsoft.com/office/drawing/2014/main" id="{8C369D0E-0A13-9AB2-F649-6FAF19C7C415}"/>
              </a:ext>
            </a:extLst>
          </p:cNvPr>
          <p:cNvSpPr txBox="1">
            <a:spLocks/>
          </p:cNvSpPr>
          <p:nvPr/>
        </p:nvSpPr>
        <p:spPr>
          <a:xfrm>
            <a:off x="10897320" y="6492875"/>
            <a:ext cx="1052510" cy="365125"/>
          </a:xfrm>
          <a:prstGeom prst="rect">
            <a:avLst/>
          </a:prstGeom>
        </p:spPr>
        <p:txBody>
          <a:bodyPr vert="horz" lIns="91440" tIns="45720" rIns="91440" bIns="45720" rtlCol="0" anchor="ctr"/>
          <a:lstStyle>
            <a:defPPr>
              <a:defRPr lang="en-US"/>
            </a:defPPr>
            <a:lvl1pPr marL="0" algn="r" defTabSz="914400" rtl="0" eaLnBrk="1" latinLnBrk="0" hangingPunct="1">
              <a:defRPr sz="900"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3A98EE3D-8CD1-4C3F-BD1C-C98C9596463C}" type="slidenum">
              <a:rPr lang="en-US" smtClean="0">
                <a:solidFill>
                  <a:prstClr val="black">
                    <a:lumMod val="75000"/>
                    <a:lumOff val="25000"/>
                  </a:prstClr>
                </a:solidFill>
                <a:latin typeface="Calibri" panose="020F0502020204030204"/>
              </a:rPr>
              <a:pPr>
                <a:defRPr/>
              </a:pPr>
              <a:t>2</a:t>
            </a:fld>
            <a:endParaRPr lang="en-US">
              <a:solidFill>
                <a:prstClr val="black">
                  <a:lumMod val="75000"/>
                  <a:lumOff val="25000"/>
                </a:prstClr>
              </a:solidFill>
              <a:latin typeface="Calibri" panose="020F0502020204030204"/>
            </a:endParaRPr>
          </a:p>
        </p:txBody>
      </p:sp>
      <p:pic>
        <p:nvPicPr>
          <p:cNvPr id="1028" name="Picture 4" descr="A data center run by Switch in the desert east of Reno, Nev., where Apple, Google and Tesla all have facilities.">
            <a:extLst>
              <a:ext uri="{FF2B5EF4-FFF2-40B4-BE49-F238E27FC236}">
                <a16:creationId xmlns:a16="http://schemas.microsoft.com/office/drawing/2014/main" id="{1ADBB664-7DD1-986E-A1E4-1D38E0CC562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08442" y="1819456"/>
            <a:ext cx="6567515" cy="378496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BA702DCC-D931-645D-3A33-41B69A6D694F}"/>
              </a:ext>
            </a:extLst>
          </p:cNvPr>
          <p:cNvSpPr txBox="1"/>
          <p:nvPr/>
        </p:nvSpPr>
        <p:spPr>
          <a:xfrm>
            <a:off x="6036903" y="5743236"/>
            <a:ext cx="5310591" cy="707886"/>
          </a:xfrm>
          <a:prstGeom prst="rect">
            <a:avLst/>
          </a:prstGeom>
          <a:noFill/>
        </p:spPr>
        <p:txBody>
          <a:bodyPr wrap="square">
            <a:spAutoFit/>
          </a:bodyPr>
          <a:lstStyle/>
          <a:p>
            <a:pPr algn="ctr"/>
            <a:r>
              <a:rPr lang="en-US" sz="2000" i="0" dirty="0">
                <a:effectLst/>
              </a:rPr>
              <a:t>“</a:t>
            </a:r>
            <a:r>
              <a:rPr lang="en-US" sz="2000" i="1" dirty="0">
                <a:effectLst/>
              </a:rPr>
              <a:t>Drought-stricken communities push back against data centers</a:t>
            </a:r>
            <a:r>
              <a:rPr lang="en-US" sz="2000" i="0" dirty="0">
                <a:effectLst/>
              </a:rPr>
              <a:t>”, 19-Jun 2021, NBC News</a:t>
            </a:r>
          </a:p>
        </p:txBody>
      </p:sp>
    </p:spTree>
    <p:extLst>
      <p:ext uri="{BB962C8B-B14F-4D97-AF65-F5344CB8AC3E}">
        <p14:creationId xmlns:p14="http://schemas.microsoft.com/office/powerpoint/2010/main" val="34004505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FA9B96-FFE5-A86A-D366-672FB9E48E0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8CE38CF-C436-43FB-31FE-060C3E3209EF}"/>
              </a:ext>
            </a:extLst>
          </p:cNvPr>
          <p:cNvSpPr>
            <a:spLocks noGrp="1"/>
          </p:cNvSpPr>
          <p:nvPr>
            <p:ph type="title"/>
          </p:nvPr>
        </p:nvSpPr>
        <p:spPr/>
        <p:txBody>
          <a:bodyPr/>
          <a:lstStyle/>
          <a:p>
            <a:r>
              <a:rPr lang="en-US" cap="none" dirty="0">
                <a:solidFill>
                  <a:schemeClr val="tx1"/>
                </a:solidFill>
              </a:rPr>
              <a:t>We are making the raw data publicly available</a:t>
            </a:r>
          </a:p>
        </p:txBody>
      </p:sp>
      <p:sp>
        <p:nvSpPr>
          <p:cNvPr id="2" name="Slide Number Placeholder 4">
            <a:extLst>
              <a:ext uri="{FF2B5EF4-FFF2-40B4-BE49-F238E27FC236}">
                <a16:creationId xmlns:a16="http://schemas.microsoft.com/office/drawing/2014/main" id="{02702508-DC71-3ECC-5E7A-71301B5BD91E}"/>
              </a:ext>
            </a:extLst>
          </p:cNvPr>
          <p:cNvSpPr txBox="1">
            <a:spLocks/>
          </p:cNvSpPr>
          <p:nvPr/>
        </p:nvSpPr>
        <p:spPr>
          <a:xfrm>
            <a:off x="10897320" y="6492875"/>
            <a:ext cx="1052510" cy="365125"/>
          </a:xfrm>
          <a:prstGeom prst="rect">
            <a:avLst/>
          </a:prstGeom>
        </p:spPr>
        <p:txBody>
          <a:bodyPr vert="horz" lIns="91440" tIns="45720" rIns="91440" bIns="45720" rtlCol="0" anchor="ctr"/>
          <a:lstStyle>
            <a:defPPr>
              <a:defRPr lang="en-US"/>
            </a:defPPr>
            <a:lvl1pPr marL="0" algn="r" defTabSz="914400" rtl="0" eaLnBrk="1" latinLnBrk="0" hangingPunct="1">
              <a:defRPr sz="900"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3A98EE3D-8CD1-4C3F-BD1C-C98C9596463C}" type="slidenum">
              <a:rPr lang="en-US" smtClean="0">
                <a:solidFill>
                  <a:prstClr val="black">
                    <a:lumMod val="75000"/>
                    <a:lumOff val="25000"/>
                  </a:prstClr>
                </a:solidFill>
                <a:latin typeface="Calibri" panose="020F0502020204030204"/>
              </a:rPr>
              <a:pPr>
                <a:defRPr/>
              </a:pPr>
              <a:t>20</a:t>
            </a:fld>
            <a:endParaRPr lang="en-US">
              <a:solidFill>
                <a:prstClr val="black">
                  <a:lumMod val="75000"/>
                  <a:lumOff val="25000"/>
                </a:prstClr>
              </a:solidFill>
              <a:latin typeface="Calibri" panose="020F0502020204030204"/>
            </a:endParaRPr>
          </a:p>
        </p:txBody>
      </p:sp>
      <p:pic>
        <p:nvPicPr>
          <p:cNvPr id="7" name="Picture 6">
            <a:extLst>
              <a:ext uri="{FF2B5EF4-FFF2-40B4-BE49-F238E27FC236}">
                <a16:creationId xmlns:a16="http://schemas.microsoft.com/office/drawing/2014/main" id="{954AC043-C616-FD87-1B43-CD187987F7BB}"/>
              </a:ext>
            </a:extLst>
          </p:cNvPr>
          <p:cNvPicPr>
            <a:picLocks noChangeAspect="1"/>
          </p:cNvPicPr>
          <p:nvPr/>
        </p:nvPicPr>
        <p:blipFill>
          <a:blip r:embed="rId2"/>
          <a:stretch>
            <a:fillRect/>
          </a:stretch>
        </p:blipFill>
        <p:spPr>
          <a:xfrm>
            <a:off x="903970" y="1378204"/>
            <a:ext cx="10384060" cy="5479795"/>
          </a:xfrm>
          <a:prstGeom prst="rect">
            <a:avLst/>
          </a:prstGeom>
        </p:spPr>
      </p:pic>
    </p:spTree>
    <p:extLst>
      <p:ext uri="{BB962C8B-B14F-4D97-AF65-F5344CB8AC3E}">
        <p14:creationId xmlns:p14="http://schemas.microsoft.com/office/powerpoint/2010/main" val="27168686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B3D44D-9493-7E93-A915-B58925BF9223}"/>
            </a:ext>
          </a:extLst>
        </p:cNvPr>
        <p:cNvGrpSpPr/>
        <p:nvPr/>
      </p:nvGrpSpPr>
      <p:grpSpPr>
        <a:xfrm>
          <a:off x="0" y="0"/>
          <a:ext cx="0" cy="0"/>
          <a:chOff x="0" y="0"/>
          <a:chExt cx="0" cy="0"/>
        </a:xfrm>
      </p:grpSpPr>
      <p:sp>
        <p:nvSpPr>
          <p:cNvPr id="6" name="Content Placeholder 5">
            <a:extLst>
              <a:ext uri="{FF2B5EF4-FFF2-40B4-BE49-F238E27FC236}">
                <a16:creationId xmlns:a16="http://schemas.microsoft.com/office/drawing/2014/main" id="{3C5B2569-D26D-BADE-7E65-369F652F0910}"/>
              </a:ext>
            </a:extLst>
          </p:cNvPr>
          <p:cNvSpPr>
            <a:spLocks noGrp="1"/>
          </p:cNvSpPr>
          <p:nvPr>
            <p:ph idx="1"/>
          </p:nvPr>
        </p:nvSpPr>
        <p:spPr>
          <a:xfrm>
            <a:off x="129507" y="1464272"/>
            <a:ext cx="11918560" cy="5246243"/>
          </a:xfrm>
        </p:spPr>
        <p:txBody>
          <a:bodyPr anchor="t"/>
          <a:lstStyle/>
          <a:p>
            <a:pPr marL="305920" indent="-305435">
              <a:spcBef>
                <a:spcPts val="0"/>
              </a:spcBef>
            </a:pPr>
            <a:r>
              <a:rPr lang="en-US" sz="2800" dirty="0">
                <a:solidFill>
                  <a:schemeClr val="tx1"/>
                </a:solidFill>
                <a:effectLst/>
                <a:ea typeface="Aptos" panose="020B0004020202020204" pitchFamily="34" charset="0"/>
                <a:cs typeface="Arial"/>
              </a:rPr>
              <a:t>Data centers significantly accelerate load growth in all three interconnections.</a:t>
            </a:r>
            <a:endParaRPr lang="en-US" sz="1200" dirty="0">
              <a:solidFill>
                <a:schemeClr val="tx1"/>
              </a:solidFill>
              <a:effectLst/>
              <a:ea typeface="Aptos" panose="020B0004020202020204" pitchFamily="34" charset="0"/>
              <a:cs typeface="Arial"/>
            </a:endParaRPr>
          </a:p>
          <a:p>
            <a:pPr marL="305920" indent="-305435">
              <a:spcBef>
                <a:spcPts val="0"/>
              </a:spcBef>
            </a:pPr>
            <a:r>
              <a:rPr lang="en-US" sz="2800" dirty="0">
                <a:solidFill>
                  <a:schemeClr val="tx1"/>
                </a:solidFill>
                <a:effectLst/>
                <a:ea typeface="Aptos" panose="020B0004020202020204" pitchFamily="34" charset="0"/>
                <a:cs typeface="Arial"/>
              </a:rPr>
              <a:t>Compared to our base scenario with no data centers, annual average electricity prices in 2035 increase 43%, 47%, 91%, and 202% under the EPRI low, moderate, high, and higher data center load growth scenarios, respectively.</a:t>
            </a:r>
          </a:p>
          <a:p>
            <a:pPr marL="305920" indent="-305435">
              <a:spcBef>
                <a:spcPts val="0"/>
              </a:spcBef>
            </a:pPr>
            <a:r>
              <a:rPr lang="en-US" sz="2800" dirty="0">
                <a:solidFill>
                  <a:schemeClr val="tx1"/>
                </a:solidFill>
                <a:ea typeface="Aptos" panose="020B0004020202020204" pitchFamily="34" charset="0"/>
                <a:cs typeface="Arial"/>
              </a:rPr>
              <a:t>Postponing 100% of nuclear and 50% of natural gas planned retirements (≈22.6 GW) eliminates all price increases in 2035 due to data centers for the EPRI low, moderate, and high growth scenarios.</a:t>
            </a:r>
          </a:p>
          <a:p>
            <a:pPr marL="305920" indent="-305435">
              <a:spcBef>
                <a:spcPts val="0"/>
              </a:spcBef>
            </a:pPr>
            <a:r>
              <a:rPr lang="en-US" sz="2800" dirty="0">
                <a:solidFill>
                  <a:schemeClr val="tx1"/>
                </a:solidFill>
                <a:ea typeface="Aptos" panose="020B0004020202020204" pitchFamily="34" charset="0"/>
                <a:cs typeface="Arial"/>
              </a:rPr>
              <a:t>Data center locations are sensitive to electricity prices, access to water, access to multiple fiber provides, and proximity to substations.</a:t>
            </a:r>
            <a:endParaRPr lang="en-US" sz="2800" dirty="0">
              <a:solidFill>
                <a:schemeClr val="tx1"/>
              </a:solidFill>
              <a:effectLst/>
              <a:ea typeface="Aptos" panose="020B0004020202020204" pitchFamily="34" charset="0"/>
              <a:cs typeface="Arial"/>
            </a:endParaRPr>
          </a:p>
        </p:txBody>
      </p:sp>
      <p:sp>
        <p:nvSpPr>
          <p:cNvPr id="4" name="Title 3">
            <a:extLst>
              <a:ext uri="{FF2B5EF4-FFF2-40B4-BE49-F238E27FC236}">
                <a16:creationId xmlns:a16="http://schemas.microsoft.com/office/drawing/2014/main" id="{18289D57-E430-CFAD-5B1A-D16081C35BC0}"/>
              </a:ext>
            </a:extLst>
          </p:cNvPr>
          <p:cNvSpPr>
            <a:spLocks noGrp="1"/>
          </p:cNvSpPr>
          <p:nvPr>
            <p:ph type="title"/>
          </p:nvPr>
        </p:nvSpPr>
        <p:spPr/>
        <p:txBody>
          <a:bodyPr/>
          <a:lstStyle/>
          <a:p>
            <a:r>
              <a:rPr lang="en-US" cap="none" dirty="0">
                <a:solidFill>
                  <a:schemeClr val="tx1"/>
                </a:solidFill>
              </a:rPr>
              <a:t>Key results</a:t>
            </a:r>
          </a:p>
        </p:txBody>
      </p:sp>
      <p:sp>
        <p:nvSpPr>
          <p:cNvPr id="2" name="Slide Number Placeholder 4">
            <a:extLst>
              <a:ext uri="{FF2B5EF4-FFF2-40B4-BE49-F238E27FC236}">
                <a16:creationId xmlns:a16="http://schemas.microsoft.com/office/drawing/2014/main" id="{6D674809-E84E-2158-D149-7D9B15BB12D2}"/>
              </a:ext>
            </a:extLst>
          </p:cNvPr>
          <p:cNvSpPr txBox="1">
            <a:spLocks/>
          </p:cNvSpPr>
          <p:nvPr/>
        </p:nvSpPr>
        <p:spPr>
          <a:xfrm>
            <a:off x="10897320" y="6492875"/>
            <a:ext cx="1052510" cy="365125"/>
          </a:xfrm>
          <a:prstGeom prst="rect">
            <a:avLst/>
          </a:prstGeom>
        </p:spPr>
        <p:txBody>
          <a:bodyPr vert="horz" lIns="91440" tIns="45720" rIns="91440" bIns="45720" rtlCol="0" anchor="ctr"/>
          <a:lstStyle>
            <a:defPPr>
              <a:defRPr lang="en-US"/>
            </a:defPPr>
            <a:lvl1pPr marL="0" algn="r" defTabSz="914400" rtl="0" eaLnBrk="1" latinLnBrk="0" hangingPunct="1">
              <a:defRPr sz="900"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3A98EE3D-8CD1-4C3F-BD1C-C98C9596463C}" type="slidenum">
              <a:rPr lang="en-US" smtClean="0">
                <a:solidFill>
                  <a:prstClr val="black">
                    <a:lumMod val="75000"/>
                    <a:lumOff val="25000"/>
                  </a:prstClr>
                </a:solidFill>
                <a:latin typeface="Calibri" panose="020F0502020204030204"/>
              </a:rPr>
              <a:pPr>
                <a:defRPr/>
              </a:pPr>
              <a:t>21</a:t>
            </a:fld>
            <a:endParaRPr lang="en-US">
              <a:solidFill>
                <a:prstClr val="black">
                  <a:lumMod val="75000"/>
                  <a:lumOff val="25000"/>
                </a:prstClr>
              </a:solidFill>
              <a:latin typeface="Calibri" panose="020F0502020204030204"/>
            </a:endParaRPr>
          </a:p>
        </p:txBody>
      </p:sp>
    </p:spTree>
    <p:extLst>
      <p:ext uri="{BB962C8B-B14F-4D97-AF65-F5344CB8AC3E}">
        <p14:creationId xmlns:p14="http://schemas.microsoft.com/office/powerpoint/2010/main" val="4963433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D3F760-5DA4-E288-3B7F-04BA4D95793E}"/>
            </a:ext>
          </a:extLst>
        </p:cNvPr>
        <p:cNvGrpSpPr/>
        <p:nvPr/>
      </p:nvGrpSpPr>
      <p:grpSpPr>
        <a:xfrm>
          <a:off x="0" y="0"/>
          <a:ext cx="0" cy="0"/>
          <a:chOff x="0" y="0"/>
          <a:chExt cx="0" cy="0"/>
        </a:xfrm>
      </p:grpSpPr>
      <p:sp>
        <p:nvSpPr>
          <p:cNvPr id="6" name="Content Placeholder 5">
            <a:extLst>
              <a:ext uri="{FF2B5EF4-FFF2-40B4-BE49-F238E27FC236}">
                <a16:creationId xmlns:a16="http://schemas.microsoft.com/office/drawing/2014/main" id="{2A9C09BF-9FCA-60E6-BA89-6BED83383243}"/>
              </a:ext>
            </a:extLst>
          </p:cNvPr>
          <p:cNvSpPr>
            <a:spLocks noGrp="1"/>
          </p:cNvSpPr>
          <p:nvPr>
            <p:ph idx="1"/>
          </p:nvPr>
        </p:nvSpPr>
        <p:spPr>
          <a:xfrm>
            <a:off x="129507" y="1464272"/>
            <a:ext cx="11918560" cy="5246243"/>
          </a:xfrm>
        </p:spPr>
        <p:txBody>
          <a:bodyPr anchor="t"/>
          <a:lstStyle/>
          <a:p>
            <a:r>
              <a:rPr lang="en-US" sz="2000" dirty="0">
                <a:solidFill>
                  <a:schemeClr val="tx1"/>
                </a:solidFill>
                <a:effectLst/>
                <a:ea typeface="Aptos" panose="020B0004020202020204" pitchFamily="34" charset="0"/>
                <a:cs typeface="Arial" panose="020B0604020202020204" pitchFamily="34" charset="0"/>
              </a:rPr>
              <a:t>American Clean Power (ACP), 2025: US National Power Demand Study. https://</a:t>
            </a:r>
            <a:r>
              <a:rPr lang="en-US" sz="2000" dirty="0" err="1">
                <a:solidFill>
                  <a:schemeClr val="tx1"/>
                </a:solidFill>
                <a:effectLst/>
                <a:ea typeface="Aptos" panose="020B0004020202020204" pitchFamily="34" charset="0"/>
                <a:cs typeface="Arial" panose="020B0604020202020204" pitchFamily="34" charset="0"/>
              </a:rPr>
              <a:t>cleanpower.org</a:t>
            </a:r>
            <a:r>
              <a:rPr lang="en-US" sz="2000" dirty="0">
                <a:solidFill>
                  <a:schemeClr val="tx1"/>
                </a:solidFill>
                <a:effectLst/>
                <a:ea typeface="Aptos" panose="020B0004020202020204" pitchFamily="34" charset="0"/>
                <a:cs typeface="Arial" panose="020B0604020202020204" pitchFamily="34" charset="0"/>
              </a:rPr>
              <a:t>/resources/us-national-power-demand-study/.</a:t>
            </a:r>
          </a:p>
          <a:p>
            <a:r>
              <a:rPr lang="en-US" sz="2000" dirty="0">
                <a:solidFill>
                  <a:schemeClr val="tx1"/>
                </a:solidFill>
                <a:effectLst/>
                <a:ea typeface="Aptos" panose="020B0004020202020204" pitchFamily="34" charset="0"/>
                <a:cs typeface="Arial" panose="020B0604020202020204" pitchFamily="34" charset="0"/>
              </a:rPr>
              <a:t>Electric Power Research Institute (EPRI), 2024: Powering Intelligence: Analyzing Artificial Intelligence and Data Center Energy Consumption. https://</a:t>
            </a:r>
            <a:r>
              <a:rPr lang="en-US" sz="2000" dirty="0" err="1">
                <a:solidFill>
                  <a:schemeClr val="tx1"/>
                </a:solidFill>
                <a:effectLst/>
                <a:ea typeface="Aptos" panose="020B0004020202020204" pitchFamily="34" charset="0"/>
                <a:cs typeface="Arial" panose="020B0604020202020204" pitchFamily="34" charset="0"/>
              </a:rPr>
              <a:t>www.epri.com</a:t>
            </a:r>
            <a:r>
              <a:rPr lang="en-US" sz="2000" dirty="0">
                <a:solidFill>
                  <a:schemeClr val="tx1"/>
                </a:solidFill>
                <a:effectLst/>
                <a:ea typeface="Aptos" panose="020B0004020202020204" pitchFamily="34" charset="0"/>
                <a:cs typeface="Arial" panose="020B0604020202020204" pitchFamily="34" charset="0"/>
              </a:rPr>
              <a:t>/research/products/000000003002028905.</a:t>
            </a:r>
          </a:p>
          <a:p>
            <a:r>
              <a:rPr lang="en-US" sz="2000" dirty="0">
                <a:solidFill>
                  <a:schemeClr val="tx1"/>
                </a:solidFill>
                <a:effectLst/>
                <a:ea typeface="Aptos" panose="020B0004020202020204" pitchFamily="34" charset="0"/>
                <a:cs typeface="Arial" panose="020B0604020202020204" pitchFamily="34" charset="0"/>
              </a:rPr>
              <a:t>North American Electric Reliability Corporation (NERC), 2024: 2024 Long-Term Reliability Assessment. https://</a:t>
            </a:r>
            <a:r>
              <a:rPr lang="en-US" sz="2000" dirty="0" err="1">
                <a:solidFill>
                  <a:schemeClr val="tx1"/>
                </a:solidFill>
                <a:effectLst/>
                <a:ea typeface="Aptos" panose="020B0004020202020204" pitchFamily="34" charset="0"/>
                <a:cs typeface="Arial" panose="020B0604020202020204" pitchFamily="34" charset="0"/>
              </a:rPr>
              <a:t>www.nerc.com</a:t>
            </a:r>
            <a:r>
              <a:rPr lang="en-US" sz="2000" dirty="0">
                <a:solidFill>
                  <a:schemeClr val="tx1"/>
                </a:solidFill>
                <a:effectLst/>
                <a:ea typeface="Aptos" panose="020B0004020202020204" pitchFamily="34" charset="0"/>
                <a:cs typeface="Arial" panose="020B0604020202020204" pitchFamily="34" charset="0"/>
              </a:rPr>
              <a:t>/pa/RAPA/</a:t>
            </a:r>
            <a:r>
              <a:rPr lang="en-US" sz="2000" dirty="0" err="1">
                <a:solidFill>
                  <a:schemeClr val="tx1"/>
                </a:solidFill>
                <a:effectLst/>
                <a:ea typeface="Aptos" panose="020B0004020202020204" pitchFamily="34" charset="0"/>
                <a:cs typeface="Arial" panose="020B0604020202020204" pitchFamily="34" charset="0"/>
              </a:rPr>
              <a:t>ra</a:t>
            </a:r>
            <a:r>
              <a:rPr lang="en-US" sz="2000" dirty="0">
                <a:solidFill>
                  <a:schemeClr val="tx1"/>
                </a:solidFill>
                <a:effectLst/>
                <a:ea typeface="Aptos" panose="020B0004020202020204" pitchFamily="34" charset="0"/>
                <a:cs typeface="Arial" panose="020B0604020202020204" pitchFamily="34" charset="0"/>
              </a:rPr>
              <a:t>/Reliability%20Assessments%20DL/NERC_Long%20Term%20Reliability%20Assessment_2024.pdf. </a:t>
            </a:r>
          </a:p>
          <a:p>
            <a:r>
              <a:rPr lang="en-US" sz="2000" dirty="0">
                <a:solidFill>
                  <a:schemeClr val="tx1"/>
                </a:solidFill>
                <a:ea typeface="Aptos" panose="020B0004020202020204" pitchFamily="34" charset="0"/>
                <a:cs typeface="Arial" panose="020B0604020202020204" pitchFamily="34" charset="0"/>
              </a:rPr>
              <a:t>Northwest Power and Conservation Council (NWPCC), 2024: Pacific Northwest Power Supply Adequacy Assessment for 2029. https://</a:t>
            </a:r>
            <a:r>
              <a:rPr lang="en-US" sz="2000" dirty="0" err="1">
                <a:solidFill>
                  <a:schemeClr val="tx1"/>
                </a:solidFill>
                <a:ea typeface="Aptos" panose="020B0004020202020204" pitchFamily="34" charset="0"/>
                <a:cs typeface="Arial" panose="020B0604020202020204" pitchFamily="34" charset="0"/>
              </a:rPr>
              <a:t>www.nwcouncil.org</a:t>
            </a:r>
            <a:r>
              <a:rPr lang="en-US" sz="2000" dirty="0">
                <a:solidFill>
                  <a:schemeClr val="tx1"/>
                </a:solidFill>
                <a:ea typeface="Aptos" panose="020B0004020202020204" pitchFamily="34" charset="0"/>
                <a:cs typeface="Arial" panose="020B0604020202020204" pitchFamily="34" charset="0"/>
              </a:rPr>
              <a:t>/reports/2024-4/.</a:t>
            </a:r>
            <a:endParaRPr lang="en-US" sz="2000" dirty="0">
              <a:solidFill>
                <a:schemeClr val="tx1"/>
              </a:solidFill>
              <a:effectLst/>
              <a:ea typeface="Aptos" panose="020B0004020202020204" pitchFamily="34" charset="0"/>
              <a:cs typeface="Arial" panose="020B0604020202020204" pitchFamily="34" charset="0"/>
            </a:endParaRPr>
          </a:p>
          <a:p>
            <a:r>
              <a:rPr lang="en-US" sz="2000" dirty="0" err="1">
                <a:solidFill>
                  <a:schemeClr val="tx1"/>
                </a:solidFill>
                <a:effectLst/>
                <a:ea typeface="Aptos" panose="020B0004020202020204" pitchFamily="34" charset="0"/>
                <a:cs typeface="Arial" panose="020B0604020202020204" pitchFamily="34" charset="0"/>
              </a:rPr>
              <a:t>Siddik</a:t>
            </a:r>
            <a:r>
              <a:rPr lang="en-US" sz="2000" dirty="0">
                <a:solidFill>
                  <a:schemeClr val="tx1"/>
                </a:solidFill>
                <a:effectLst/>
                <a:ea typeface="Aptos" panose="020B0004020202020204" pitchFamily="34" charset="0"/>
                <a:cs typeface="Arial" panose="020B0604020202020204" pitchFamily="34" charset="0"/>
              </a:rPr>
              <a:t>, M. A. B., A. Shehabi, and L. Marston, 2021: The environmental footprint of data centers in the United States. Environ. Res. Lett., 16, 064017, doi:10.1088/1748-9326/abfba1.</a:t>
            </a:r>
          </a:p>
          <a:p>
            <a:r>
              <a:rPr lang="en-US" sz="2000" dirty="0">
                <a:solidFill>
                  <a:schemeClr val="tx1"/>
                </a:solidFill>
                <a:ea typeface="Aptos" panose="020B0004020202020204" pitchFamily="34" charset="0"/>
                <a:cs typeface="Arial" panose="020B0604020202020204" pitchFamily="34" charset="0"/>
              </a:rPr>
              <a:t>Western Electricity Coordinating Council (WECC), 2024: An Assessment of Large Load Interconnection Risks in the Western Interconnection. https://</a:t>
            </a:r>
            <a:r>
              <a:rPr lang="en-US" sz="2000" dirty="0" err="1">
                <a:solidFill>
                  <a:schemeClr val="tx1"/>
                </a:solidFill>
                <a:ea typeface="Aptos" panose="020B0004020202020204" pitchFamily="34" charset="0"/>
                <a:cs typeface="Arial" panose="020B0604020202020204" pitchFamily="34" charset="0"/>
              </a:rPr>
              <a:t>www.wecc.org</a:t>
            </a:r>
            <a:r>
              <a:rPr lang="en-US" sz="2000" dirty="0">
                <a:solidFill>
                  <a:schemeClr val="tx1"/>
                </a:solidFill>
                <a:ea typeface="Aptos" panose="020B0004020202020204" pitchFamily="34" charset="0"/>
                <a:cs typeface="Arial" panose="020B0604020202020204" pitchFamily="34" charset="0"/>
              </a:rPr>
              <a:t>/</a:t>
            </a:r>
            <a:r>
              <a:rPr lang="en-US" sz="2000" dirty="0" err="1">
                <a:solidFill>
                  <a:schemeClr val="tx1"/>
                </a:solidFill>
                <a:ea typeface="Aptos" panose="020B0004020202020204" pitchFamily="34" charset="0"/>
                <a:cs typeface="Arial" panose="020B0604020202020204" pitchFamily="34" charset="0"/>
              </a:rPr>
              <a:t>wecc</a:t>
            </a:r>
            <a:r>
              <a:rPr lang="en-US" sz="2000" dirty="0">
                <a:solidFill>
                  <a:schemeClr val="tx1"/>
                </a:solidFill>
                <a:ea typeface="Aptos" panose="020B0004020202020204" pitchFamily="34" charset="0"/>
                <a:cs typeface="Arial" panose="020B0604020202020204" pitchFamily="34" charset="0"/>
              </a:rPr>
              <a:t>-document/19111.</a:t>
            </a:r>
            <a:endParaRPr lang="en-US" sz="2000" dirty="0">
              <a:solidFill>
                <a:schemeClr val="tx1"/>
              </a:solidFill>
              <a:effectLst/>
              <a:ea typeface="Aptos" panose="020B0004020202020204" pitchFamily="34" charset="0"/>
              <a:cs typeface="Arial" panose="020B0604020202020204" pitchFamily="34" charset="0"/>
            </a:endParaRPr>
          </a:p>
          <a:p>
            <a:endParaRPr lang="en-US" sz="2000" dirty="0">
              <a:solidFill>
                <a:schemeClr val="tx1"/>
              </a:solidFill>
              <a:effectLst/>
              <a:ea typeface="Aptos" panose="020B0004020202020204" pitchFamily="34" charset="0"/>
              <a:cs typeface="Arial" panose="020B0604020202020204" pitchFamily="34" charset="0"/>
            </a:endParaRPr>
          </a:p>
        </p:txBody>
      </p:sp>
      <p:sp>
        <p:nvSpPr>
          <p:cNvPr id="4" name="Title 3">
            <a:extLst>
              <a:ext uri="{FF2B5EF4-FFF2-40B4-BE49-F238E27FC236}">
                <a16:creationId xmlns:a16="http://schemas.microsoft.com/office/drawing/2014/main" id="{6E86E003-EDB0-04AF-4074-16B61BAAD3DF}"/>
              </a:ext>
            </a:extLst>
          </p:cNvPr>
          <p:cNvSpPr>
            <a:spLocks noGrp="1"/>
          </p:cNvSpPr>
          <p:nvPr>
            <p:ph type="title"/>
          </p:nvPr>
        </p:nvSpPr>
        <p:spPr/>
        <p:txBody>
          <a:bodyPr/>
          <a:lstStyle/>
          <a:p>
            <a:r>
              <a:rPr lang="en-US" cap="none" dirty="0">
                <a:solidFill>
                  <a:schemeClr val="tx1"/>
                </a:solidFill>
              </a:rPr>
              <a:t>References</a:t>
            </a:r>
          </a:p>
        </p:txBody>
      </p:sp>
      <p:sp>
        <p:nvSpPr>
          <p:cNvPr id="2" name="Slide Number Placeholder 4">
            <a:extLst>
              <a:ext uri="{FF2B5EF4-FFF2-40B4-BE49-F238E27FC236}">
                <a16:creationId xmlns:a16="http://schemas.microsoft.com/office/drawing/2014/main" id="{462624C9-010B-50B2-E070-759C00A5423B}"/>
              </a:ext>
            </a:extLst>
          </p:cNvPr>
          <p:cNvSpPr txBox="1">
            <a:spLocks/>
          </p:cNvSpPr>
          <p:nvPr/>
        </p:nvSpPr>
        <p:spPr>
          <a:xfrm>
            <a:off x="10897320" y="6492875"/>
            <a:ext cx="1052510" cy="365125"/>
          </a:xfrm>
          <a:prstGeom prst="rect">
            <a:avLst/>
          </a:prstGeom>
        </p:spPr>
        <p:txBody>
          <a:bodyPr vert="horz" lIns="91440" tIns="45720" rIns="91440" bIns="45720" rtlCol="0" anchor="ctr"/>
          <a:lstStyle>
            <a:defPPr>
              <a:defRPr lang="en-US"/>
            </a:defPPr>
            <a:lvl1pPr marL="0" algn="r" defTabSz="914400" rtl="0" eaLnBrk="1" latinLnBrk="0" hangingPunct="1">
              <a:defRPr sz="900"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3A98EE3D-8CD1-4C3F-BD1C-C98C9596463C}" type="slidenum">
              <a:rPr lang="en-US" smtClean="0">
                <a:solidFill>
                  <a:prstClr val="black">
                    <a:lumMod val="75000"/>
                    <a:lumOff val="25000"/>
                  </a:prstClr>
                </a:solidFill>
                <a:latin typeface="Calibri" panose="020F0502020204030204"/>
              </a:rPr>
              <a:pPr>
                <a:defRPr/>
              </a:pPr>
              <a:t>22</a:t>
            </a:fld>
            <a:endParaRPr lang="en-US">
              <a:solidFill>
                <a:prstClr val="black">
                  <a:lumMod val="75000"/>
                  <a:lumOff val="25000"/>
                </a:prstClr>
              </a:solidFill>
              <a:latin typeface="Calibri" panose="020F0502020204030204"/>
            </a:endParaRPr>
          </a:p>
        </p:txBody>
      </p:sp>
    </p:spTree>
    <p:extLst>
      <p:ext uri="{BB962C8B-B14F-4D97-AF65-F5344CB8AC3E}">
        <p14:creationId xmlns:p14="http://schemas.microsoft.com/office/powerpoint/2010/main" val="3311257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3468C7-42C8-AA01-0507-B1FA6773079E}"/>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AAC37F5-B5FA-45C2-73F3-1B8D80CD5D25}"/>
              </a:ext>
            </a:extLst>
          </p:cNvPr>
          <p:cNvSpPr>
            <a:spLocks noGrp="1"/>
          </p:cNvSpPr>
          <p:nvPr>
            <p:ph type="title"/>
          </p:nvPr>
        </p:nvSpPr>
        <p:spPr/>
        <p:txBody>
          <a:bodyPr/>
          <a:lstStyle/>
          <a:p>
            <a:r>
              <a:rPr lang="en-US" cap="none" dirty="0"/>
              <a:t>Backup Slides</a:t>
            </a:r>
          </a:p>
        </p:txBody>
      </p:sp>
      <p:sp>
        <p:nvSpPr>
          <p:cNvPr id="2" name="Slide Number Placeholder 4">
            <a:extLst>
              <a:ext uri="{FF2B5EF4-FFF2-40B4-BE49-F238E27FC236}">
                <a16:creationId xmlns:a16="http://schemas.microsoft.com/office/drawing/2014/main" id="{7BEB5F68-C4B4-1BCB-78D2-558F26BB245A}"/>
              </a:ext>
            </a:extLst>
          </p:cNvPr>
          <p:cNvSpPr txBox="1">
            <a:spLocks/>
          </p:cNvSpPr>
          <p:nvPr/>
        </p:nvSpPr>
        <p:spPr>
          <a:xfrm>
            <a:off x="10897320" y="6492875"/>
            <a:ext cx="1052510" cy="365125"/>
          </a:xfrm>
          <a:prstGeom prst="rect">
            <a:avLst/>
          </a:prstGeom>
        </p:spPr>
        <p:txBody>
          <a:bodyPr vert="horz" lIns="91440" tIns="45720" rIns="91440" bIns="45720" rtlCol="0" anchor="ctr"/>
          <a:lstStyle>
            <a:defPPr>
              <a:defRPr lang="en-US"/>
            </a:defPPr>
            <a:lvl1pPr marL="0" algn="r" defTabSz="914400" rtl="0" eaLnBrk="1" latinLnBrk="0" hangingPunct="1">
              <a:defRPr sz="900"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3A98EE3D-8CD1-4C3F-BD1C-C98C9596463C}" type="slidenum">
              <a:rPr lang="en-US" smtClean="0">
                <a:solidFill>
                  <a:prstClr val="black">
                    <a:lumMod val="75000"/>
                    <a:lumOff val="25000"/>
                  </a:prstClr>
                </a:solidFill>
                <a:latin typeface="Calibri" panose="020F0502020204030204"/>
              </a:rPr>
              <a:pPr>
                <a:defRPr/>
              </a:pPr>
              <a:t>23</a:t>
            </a:fld>
            <a:endParaRPr lang="en-US">
              <a:solidFill>
                <a:prstClr val="black">
                  <a:lumMod val="75000"/>
                  <a:lumOff val="25000"/>
                </a:prstClr>
              </a:solidFill>
              <a:latin typeface="Calibri" panose="020F0502020204030204"/>
            </a:endParaRPr>
          </a:p>
        </p:txBody>
      </p:sp>
    </p:spTree>
    <p:extLst>
      <p:ext uri="{BB962C8B-B14F-4D97-AF65-F5344CB8AC3E}">
        <p14:creationId xmlns:p14="http://schemas.microsoft.com/office/powerpoint/2010/main" val="11784493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319E3C-703A-4B3A-34F2-668544150EA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C68EC6EF-D5D9-BEB4-7380-73DED9D12C24}"/>
              </a:ext>
            </a:extLst>
          </p:cNvPr>
          <p:cNvSpPr>
            <a:spLocks noGrp="1"/>
          </p:cNvSpPr>
          <p:nvPr>
            <p:ph type="title"/>
          </p:nvPr>
        </p:nvSpPr>
        <p:spPr>
          <a:xfrm>
            <a:off x="1741250" y="224045"/>
            <a:ext cx="10127662" cy="1003998"/>
          </a:xfrm>
        </p:spPr>
        <p:txBody>
          <a:bodyPr/>
          <a:lstStyle/>
          <a:p>
            <a:r>
              <a:rPr lang="en-US" cap="none" dirty="0">
                <a:solidFill>
                  <a:schemeClr val="tx1"/>
                </a:solidFill>
              </a:rPr>
              <a:t>The impact of data center demand curtailment and/or demand shifting is limited</a:t>
            </a:r>
            <a:endParaRPr lang="en-US" dirty="0">
              <a:solidFill>
                <a:schemeClr val="tx1"/>
              </a:solidFill>
            </a:endParaRPr>
          </a:p>
        </p:txBody>
      </p:sp>
      <p:sp>
        <p:nvSpPr>
          <p:cNvPr id="2" name="Slide Number Placeholder 4">
            <a:extLst>
              <a:ext uri="{FF2B5EF4-FFF2-40B4-BE49-F238E27FC236}">
                <a16:creationId xmlns:a16="http://schemas.microsoft.com/office/drawing/2014/main" id="{4B51A9E7-9CF3-B728-705A-1A9CC08CDCA3}"/>
              </a:ext>
            </a:extLst>
          </p:cNvPr>
          <p:cNvSpPr txBox="1">
            <a:spLocks/>
          </p:cNvSpPr>
          <p:nvPr/>
        </p:nvSpPr>
        <p:spPr>
          <a:xfrm>
            <a:off x="10897320" y="6492875"/>
            <a:ext cx="1052510" cy="365125"/>
          </a:xfrm>
          <a:prstGeom prst="rect">
            <a:avLst/>
          </a:prstGeom>
        </p:spPr>
        <p:txBody>
          <a:bodyPr vert="horz" lIns="91440" tIns="45720" rIns="91440" bIns="45720" rtlCol="0" anchor="ctr"/>
          <a:lstStyle>
            <a:defPPr>
              <a:defRPr lang="en-US"/>
            </a:defPPr>
            <a:lvl1pPr marL="0" algn="r" defTabSz="914400" rtl="0" eaLnBrk="1" latinLnBrk="0" hangingPunct="1">
              <a:defRPr sz="900"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3A98EE3D-8CD1-4C3F-BD1C-C98C9596463C}" type="slidenum">
              <a:rPr lang="en-US" smtClean="0">
                <a:solidFill>
                  <a:prstClr val="black">
                    <a:lumMod val="75000"/>
                    <a:lumOff val="25000"/>
                  </a:prstClr>
                </a:solidFill>
                <a:latin typeface="Calibri" panose="020F0502020204030204"/>
              </a:rPr>
              <a:pPr>
                <a:defRPr/>
              </a:pPr>
              <a:t>24</a:t>
            </a:fld>
            <a:endParaRPr lang="en-US">
              <a:solidFill>
                <a:prstClr val="black">
                  <a:lumMod val="75000"/>
                  <a:lumOff val="25000"/>
                </a:prstClr>
              </a:solidFill>
              <a:latin typeface="Calibri" panose="020F0502020204030204"/>
            </a:endParaRPr>
          </a:p>
        </p:txBody>
      </p:sp>
      <p:grpSp>
        <p:nvGrpSpPr>
          <p:cNvPr id="5" name="Group 4">
            <a:extLst>
              <a:ext uri="{FF2B5EF4-FFF2-40B4-BE49-F238E27FC236}">
                <a16:creationId xmlns:a16="http://schemas.microsoft.com/office/drawing/2014/main" id="{154CED72-2D5E-AB0F-48B6-04BFF31C6FBE}"/>
              </a:ext>
            </a:extLst>
          </p:cNvPr>
          <p:cNvGrpSpPr/>
          <p:nvPr/>
        </p:nvGrpSpPr>
        <p:grpSpPr>
          <a:xfrm>
            <a:off x="315875" y="1512612"/>
            <a:ext cx="11560250" cy="5203148"/>
            <a:chOff x="479350" y="1512612"/>
            <a:chExt cx="10972800" cy="4589682"/>
          </a:xfrm>
        </p:grpSpPr>
        <p:pic>
          <p:nvPicPr>
            <p:cNvPr id="6" name="Picture 5" descr="Chart, bar chart&#10;&#10;AI-generated content may be incorrect.">
              <a:extLst>
                <a:ext uri="{FF2B5EF4-FFF2-40B4-BE49-F238E27FC236}">
                  <a16:creationId xmlns:a16="http://schemas.microsoft.com/office/drawing/2014/main" id="{DD5492FA-07DF-28FF-466F-7AD8F646D950}"/>
                </a:ext>
              </a:extLst>
            </p:cNvPr>
            <p:cNvPicPr>
              <a:picLocks noChangeAspect="1"/>
            </p:cNvPicPr>
            <p:nvPr/>
          </p:nvPicPr>
          <p:blipFill>
            <a:blip r:embed="rId2"/>
            <a:srcRect t="48907"/>
            <a:stretch/>
          </p:blipFill>
          <p:spPr>
            <a:xfrm>
              <a:off x="479350" y="2190748"/>
              <a:ext cx="10972800" cy="3911546"/>
            </a:xfrm>
            <a:prstGeom prst="rect">
              <a:avLst/>
            </a:prstGeom>
          </p:spPr>
        </p:pic>
        <p:pic>
          <p:nvPicPr>
            <p:cNvPr id="9" name="Picture 8" descr="Chart, bar chart&#10;&#10;AI-generated content may be incorrect.">
              <a:extLst>
                <a:ext uri="{FF2B5EF4-FFF2-40B4-BE49-F238E27FC236}">
                  <a16:creationId xmlns:a16="http://schemas.microsoft.com/office/drawing/2014/main" id="{9D9B0197-2079-C9F9-2EE7-B4AE8825A485}"/>
                </a:ext>
              </a:extLst>
            </p:cNvPr>
            <p:cNvPicPr>
              <a:picLocks noChangeAspect="1"/>
            </p:cNvPicPr>
            <p:nvPr/>
          </p:nvPicPr>
          <p:blipFill>
            <a:blip r:embed="rId2"/>
            <a:srcRect b="92479"/>
            <a:stretch/>
          </p:blipFill>
          <p:spPr>
            <a:xfrm>
              <a:off x="479350" y="1512612"/>
              <a:ext cx="10972800" cy="575811"/>
            </a:xfrm>
            <a:prstGeom prst="rect">
              <a:avLst/>
            </a:prstGeom>
          </p:spPr>
        </p:pic>
      </p:grpSp>
    </p:spTree>
    <p:extLst>
      <p:ext uri="{BB962C8B-B14F-4D97-AF65-F5344CB8AC3E}">
        <p14:creationId xmlns:p14="http://schemas.microsoft.com/office/powerpoint/2010/main" val="765114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59A2D8-A5A5-2E4B-94AF-D8B47A85180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FE1D013-D0B1-3123-9F2E-0354A47D76F4}"/>
              </a:ext>
            </a:extLst>
          </p:cNvPr>
          <p:cNvSpPr>
            <a:spLocks noGrp="1"/>
          </p:cNvSpPr>
          <p:nvPr>
            <p:ph type="title"/>
          </p:nvPr>
        </p:nvSpPr>
        <p:spPr/>
        <p:txBody>
          <a:bodyPr/>
          <a:lstStyle/>
          <a:p>
            <a:r>
              <a:rPr lang="en-US" cap="none" dirty="0">
                <a:solidFill>
                  <a:schemeClr val="tx1"/>
                </a:solidFill>
              </a:rPr>
              <a:t>Rapid, uncertain growth in electricity demand poses reliability challenges for the grid</a:t>
            </a:r>
          </a:p>
        </p:txBody>
      </p:sp>
      <p:sp>
        <p:nvSpPr>
          <p:cNvPr id="2" name="Slide Number Placeholder 4">
            <a:extLst>
              <a:ext uri="{FF2B5EF4-FFF2-40B4-BE49-F238E27FC236}">
                <a16:creationId xmlns:a16="http://schemas.microsoft.com/office/drawing/2014/main" id="{792E41F7-2EBD-ADB5-ACB0-2996E3CBB110}"/>
              </a:ext>
            </a:extLst>
          </p:cNvPr>
          <p:cNvSpPr txBox="1">
            <a:spLocks/>
          </p:cNvSpPr>
          <p:nvPr/>
        </p:nvSpPr>
        <p:spPr>
          <a:xfrm>
            <a:off x="10897320" y="6492875"/>
            <a:ext cx="1052510" cy="365125"/>
          </a:xfrm>
          <a:prstGeom prst="rect">
            <a:avLst/>
          </a:prstGeom>
        </p:spPr>
        <p:txBody>
          <a:bodyPr vert="horz" lIns="91440" tIns="45720" rIns="91440" bIns="45720" rtlCol="0" anchor="ctr"/>
          <a:lstStyle>
            <a:defPPr>
              <a:defRPr lang="en-US"/>
            </a:defPPr>
            <a:lvl1pPr marL="0" algn="r" defTabSz="914400" rtl="0" eaLnBrk="1" latinLnBrk="0" hangingPunct="1">
              <a:defRPr sz="900"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3A98EE3D-8CD1-4C3F-BD1C-C98C9596463C}" type="slidenum">
              <a:rPr lang="en-US" smtClean="0">
                <a:solidFill>
                  <a:prstClr val="black">
                    <a:lumMod val="75000"/>
                    <a:lumOff val="25000"/>
                  </a:prstClr>
                </a:solidFill>
                <a:latin typeface="Calibri" panose="020F0502020204030204"/>
              </a:rPr>
              <a:pPr>
                <a:defRPr/>
              </a:pPr>
              <a:t>3</a:t>
            </a:fld>
            <a:endParaRPr lang="en-US">
              <a:solidFill>
                <a:prstClr val="black">
                  <a:lumMod val="75000"/>
                  <a:lumOff val="25000"/>
                </a:prstClr>
              </a:solidFill>
              <a:latin typeface="Calibri" panose="020F0502020204030204"/>
            </a:endParaRPr>
          </a:p>
        </p:txBody>
      </p:sp>
      <p:sp>
        <p:nvSpPr>
          <p:cNvPr id="16" name="TextBox 15">
            <a:extLst>
              <a:ext uri="{FF2B5EF4-FFF2-40B4-BE49-F238E27FC236}">
                <a16:creationId xmlns:a16="http://schemas.microsoft.com/office/drawing/2014/main" id="{7BFDF37D-3C11-BD03-29AE-7D261FEEA73C}"/>
              </a:ext>
            </a:extLst>
          </p:cNvPr>
          <p:cNvSpPr txBox="1"/>
          <p:nvPr/>
        </p:nvSpPr>
        <p:spPr>
          <a:xfrm>
            <a:off x="119743" y="1429345"/>
            <a:ext cx="11952514" cy="1785104"/>
          </a:xfrm>
          <a:prstGeom prst="rect">
            <a:avLst/>
          </a:prstGeom>
          <a:noFill/>
        </p:spPr>
        <p:txBody>
          <a:bodyPr wrap="square">
            <a:spAutoFit/>
          </a:bodyPr>
          <a:lstStyle/>
          <a:p>
            <a:pPr algn="ctr"/>
            <a:r>
              <a:rPr lang="en-US" sz="2200" i="1" dirty="0"/>
              <a:t> “Electricity peak demand and energy growth forecasts over the 10-year assessment period continue to climb; </a:t>
            </a:r>
            <a:r>
              <a:rPr lang="en-US" sz="2200" b="1" i="1" dirty="0">
                <a:solidFill>
                  <a:schemeClr val="accent1">
                    <a:lumMod val="50000"/>
                  </a:schemeClr>
                </a:solidFill>
              </a:rPr>
              <a:t>demand growth is now higher than at any point in the past two decades</a:t>
            </a:r>
            <a:r>
              <a:rPr lang="en-US" sz="2200" i="1" dirty="0"/>
              <a:t>. Increasing amounts of large commercial and industrial loads are connecting rapidly to the BPS. The size and speed with which data centers (including crypto and AI) can be constructed and connect to the grid presents unique challenges for demand forecasting and planning for system behavior.”</a:t>
            </a:r>
          </a:p>
        </p:txBody>
      </p:sp>
      <p:pic>
        <p:nvPicPr>
          <p:cNvPr id="5" name="Picture 4">
            <a:extLst>
              <a:ext uri="{FF2B5EF4-FFF2-40B4-BE49-F238E27FC236}">
                <a16:creationId xmlns:a16="http://schemas.microsoft.com/office/drawing/2014/main" id="{3B5D7FD4-9DE2-36E9-F4F9-B9D40CC6FB75}"/>
              </a:ext>
            </a:extLst>
          </p:cNvPr>
          <p:cNvPicPr>
            <a:picLocks noChangeAspect="1"/>
          </p:cNvPicPr>
          <p:nvPr/>
        </p:nvPicPr>
        <p:blipFill>
          <a:blip r:embed="rId2"/>
          <a:stretch>
            <a:fillRect/>
          </a:stretch>
        </p:blipFill>
        <p:spPr>
          <a:xfrm>
            <a:off x="6903374" y="3849246"/>
            <a:ext cx="4262647" cy="2388552"/>
          </a:xfrm>
          <a:prstGeom prst="rect">
            <a:avLst/>
          </a:prstGeom>
        </p:spPr>
      </p:pic>
      <p:grpSp>
        <p:nvGrpSpPr>
          <p:cNvPr id="3" name="Group 2">
            <a:extLst>
              <a:ext uri="{FF2B5EF4-FFF2-40B4-BE49-F238E27FC236}">
                <a16:creationId xmlns:a16="http://schemas.microsoft.com/office/drawing/2014/main" id="{A5262EA0-392B-9965-7BDB-0A26214E6A4A}"/>
              </a:ext>
            </a:extLst>
          </p:cNvPr>
          <p:cNvGrpSpPr/>
          <p:nvPr/>
        </p:nvGrpSpPr>
        <p:grpSpPr>
          <a:xfrm>
            <a:off x="1025980" y="3276679"/>
            <a:ext cx="5530969" cy="3533686"/>
            <a:chOff x="947058" y="3276679"/>
            <a:chExt cx="5530969" cy="3533686"/>
          </a:xfrm>
        </p:grpSpPr>
        <p:pic>
          <p:nvPicPr>
            <p:cNvPr id="6" name="Picture 5">
              <a:extLst>
                <a:ext uri="{FF2B5EF4-FFF2-40B4-BE49-F238E27FC236}">
                  <a16:creationId xmlns:a16="http://schemas.microsoft.com/office/drawing/2014/main" id="{757EC67E-3A37-7380-C610-8A87B3377396}"/>
                </a:ext>
              </a:extLst>
            </p:cNvPr>
            <p:cNvPicPr>
              <a:picLocks noChangeAspect="1"/>
            </p:cNvPicPr>
            <p:nvPr/>
          </p:nvPicPr>
          <p:blipFill>
            <a:blip r:embed="rId3"/>
            <a:srcRect l="11789" t="5373" r="3114"/>
            <a:stretch/>
          </p:blipFill>
          <p:spPr>
            <a:xfrm>
              <a:off x="1451510" y="3276679"/>
              <a:ext cx="5026517" cy="3416220"/>
            </a:xfrm>
            <a:prstGeom prst="rect">
              <a:avLst/>
            </a:prstGeom>
          </p:spPr>
        </p:pic>
        <p:sp>
          <p:nvSpPr>
            <p:cNvPr id="8" name="TextBox 7">
              <a:extLst>
                <a:ext uri="{FF2B5EF4-FFF2-40B4-BE49-F238E27FC236}">
                  <a16:creationId xmlns:a16="http://schemas.microsoft.com/office/drawing/2014/main" id="{D840A1DC-BC7C-6C9E-D8D5-52A1C6AC4F0E}"/>
                </a:ext>
              </a:extLst>
            </p:cNvPr>
            <p:cNvSpPr txBox="1"/>
            <p:nvPr/>
          </p:nvSpPr>
          <p:spPr>
            <a:xfrm>
              <a:off x="947058" y="6102479"/>
              <a:ext cx="2049236" cy="707886"/>
            </a:xfrm>
            <a:prstGeom prst="rect">
              <a:avLst/>
            </a:prstGeom>
            <a:noFill/>
          </p:spPr>
          <p:txBody>
            <a:bodyPr wrap="square">
              <a:spAutoFit/>
            </a:bodyPr>
            <a:lstStyle/>
            <a:p>
              <a:pPr algn="ctr"/>
              <a:r>
                <a:rPr lang="en-US" sz="2000" i="0" dirty="0">
                  <a:effectLst/>
                </a:rPr>
                <a:t>Primary drivers of demand growth</a:t>
              </a:r>
            </a:p>
          </p:txBody>
        </p:sp>
      </p:grpSp>
    </p:spTree>
    <p:extLst>
      <p:ext uri="{BB962C8B-B14F-4D97-AF65-F5344CB8AC3E}">
        <p14:creationId xmlns:p14="http://schemas.microsoft.com/office/powerpoint/2010/main" val="1111945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426791-DC0E-B4D6-A29B-14209945C488}"/>
            </a:ext>
          </a:extLst>
        </p:cNvPr>
        <p:cNvGrpSpPr/>
        <p:nvPr/>
      </p:nvGrpSpPr>
      <p:grpSpPr>
        <a:xfrm>
          <a:off x="0" y="0"/>
          <a:ext cx="0" cy="0"/>
          <a:chOff x="0" y="0"/>
          <a:chExt cx="0" cy="0"/>
        </a:xfrm>
      </p:grpSpPr>
      <p:graphicFrame>
        <p:nvGraphicFramePr>
          <p:cNvPr id="11" name="Table 10">
            <a:extLst>
              <a:ext uri="{FF2B5EF4-FFF2-40B4-BE49-F238E27FC236}">
                <a16:creationId xmlns:a16="http://schemas.microsoft.com/office/drawing/2014/main" id="{549AE50E-8209-C9C7-32D7-3FFCBD8E99CF}"/>
              </a:ext>
            </a:extLst>
          </p:cNvPr>
          <p:cNvGraphicFramePr>
            <a:graphicFrameLocks noGrp="1"/>
          </p:cNvGraphicFramePr>
          <p:nvPr>
            <p:extLst>
              <p:ext uri="{D42A27DB-BD31-4B8C-83A1-F6EECF244321}">
                <p14:modId xmlns:p14="http://schemas.microsoft.com/office/powerpoint/2010/main" val="976922282"/>
              </p:ext>
            </p:extLst>
          </p:nvPr>
        </p:nvGraphicFramePr>
        <p:xfrm>
          <a:off x="609599" y="4529651"/>
          <a:ext cx="10972800" cy="2022668"/>
        </p:xfrm>
        <a:graphic>
          <a:graphicData uri="http://schemas.openxmlformats.org/drawingml/2006/table">
            <a:tbl>
              <a:tblPr firstRow="1" bandRow="1">
                <a:tableStyleId>{5C22544A-7EE6-4342-B048-85BDC9FD1C3A}</a:tableStyleId>
              </a:tblPr>
              <a:tblGrid>
                <a:gridCol w="4919351">
                  <a:extLst>
                    <a:ext uri="{9D8B030D-6E8A-4147-A177-3AD203B41FA5}">
                      <a16:colId xmlns:a16="http://schemas.microsoft.com/office/drawing/2014/main" val="3805751600"/>
                    </a:ext>
                  </a:extLst>
                </a:gridCol>
                <a:gridCol w="6053449">
                  <a:extLst>
                    <a:ext uri="{9D8B030D-6E8A-4147-A177-3AD203B41FA5}">
                      <a16:colId xmlns:a16="http://schemas.microsoft.com/office/drawing/2014/main" val="255062398"/>
                    </a:ext>
                  </a:extLst>
                </a:gridCol>
              </a:tblGrid>
              <a:tr h="334097">
                <a:tc gridSpan="2">
                  <a:txBody>
                    <a:bodyPr/>
                    <a:lstStyle/>
                    <a:p>
                      <a:pPr algn="ctr"/>
                      <a:r>
                        <a:rPr lang="en-US"/>
                        <a:t>Study Parameters</a:t>
                      </a:r>
                    </a:p>
                  </a:txBody>
                  <a:tcPr anchor="ctr"/>
                </a:tc>
                <a:tc hMerge="1">
                  <a:txBody>
                    <a:bodyPr/>
                    <a:lstStyle/>
                    <a:p>
                      <a:endParaRPr lang="en-US"/>
                    </a:p>
                  </a:txBody>
                  <a:tcPr/>
                </a:tc>
                <a:extLst>
                  <a:ext uri="{0D108BD9-81ED-4DB2-BD59-A6C34878D82A}">
                    <a16:rowId xmlns:a16="http://schemas.microsoft.com/office/drawing/2014/main" val="1761903942"/>
                  </a:ext>
                </a:extLst>
              </a:tr>
              <a:tr h="334097">
                <a:tc>
                  <a:txBody>
                    <a:bodyPr/>
                    <a:lstStyle/>
                    <a:p>
                      <a:pPr algn="ctr"/>
                      <a:r>
                        <a:rPr lang="en-US"/>
                        <a:t>Time Horizon</a:t>
                      </a:r>
                    </a:p>
                  </a:txBody>
                  <a:tcPr anchor="ctr"/>
                </a:tc>
                <a:tc>
                  <a:txBody>
                    <a:bodyPr/>
                    <a:lstStyle/>
                    <a:p>
                      <a:pPr algn="ctr"/>
                      <a:r>
                        <a:rPr lang="en-US"/>
                        <a:t>2025-2035</a:t>
                      </a:r>
                    </a:p>
                  </a:txBody>
                  <a:tcPr anchor="ctr"/>
                </a:tc>
                <a:extLst>
                  <a:ext uri="{0D108BD9-81ED-4DB2-BD59-A6C34878D82A}">
                    <a16:rowId xmlns:a16="http://schemas.microsoft.com/office/drawing/2014/main" val="1709227013"/>
                  </a:ext>
                </a:extLst>
              </a:tr>
              <a:tr h="334097">
                <a:tc>
                  <a:txBody>
                    <a:bodyPr/>
                    <a:lstStyle/>
                    <a:p>
                      <a:pPr algn="ctr"/>
                      <a:r>
                        <a:rPr lang="en-US" dirty="0"/>
                        <a:t>Spatial Resolution</a:t>
                      </a:r>
                    </a:p>
                  </a:txBody>
                  <a:tcPr anchor="ctr"/>
                </a:tc>
                <a:tc>
                  <a:txBody>
                    <a:bodyPr/>
                    <a:lstStyle/>
                    <a:p>
                      <a:pPr algn="ctr"/>
                      <a:r>
                        <a:rPr lang="en-US"/>
                        <a:t>Balancing Authorities</a:t>
                      </a:r>
                    </a:p>
                  </a:txBody>
                  <a:tcPr anchor="ctr"/>
                </a:tc>
                <a:extLst>
                  <a:ext uri="{0D108BD9-81ED-4DB2-BD59-A6C34878D82A}">
                    <a16:rowId xmlns:a16="http://schemas.microsoft.com/office/drawing/2014/main" val="4019061245"/>
                  </a:ext>
                </a:extLst>
              </a:tr>
              <a:tr h="925388">
                <a:tc>
                  <a:txBody>
                    <a:bodyPr/>
                    <a:lstStyle/>
                    <a:p>
                      <a:pPr algn="ctr"/>
                      <a:r>
                        <a:rPr lang="en-US" dirty="0"/>
                        <a:t>Key Assumptions (also modeled as sensitivities)</a:t>
                      </a:r>
                    </a:p>
                  </a:txBody>
                  <a:tcPr anchor="ctr"/>
                </a:tc>
                <a:tc>
                  <a:txBody>
                    <a:bodyPr/>
                    <a:lstStyle/>
                    <a:p>
                      <a:pPr marL="285750" indent="-285750" algn="l">
                        <a:buFont typeface="Arial" panose="020B0604020202020204" pitchFamily="34" charset="0"/>
                        <a:buChar char="•"/>
                      </a:pPr>
                      <a:r>
                        <a:rPr lang="en-US" dirty="0"/>
                        <a:t>Growth rates of 3.71-15% annually</a:t>
                      </a:r>
                    </a:p>
                    <a:p>
                      <a:pPr marL="285750" indent="-285750" algn="l">
                        <a:buFont typeface="Arial" panose="020B0604020202020204" pitchFamily="34" charset="0"/>
                        <a:buChar char="•"/>
                      </a:pPr>
                      <a:r>
                        <a:rPr lang="en-US" dirty="0"/>
                        <a:t>No new generation explicitly to meet data center demand</a:t>
                      </a:r>
                    </a:p>
                    <a:p>
                      <a:pPr marL="285750" indent="-285750" algn="l">
                        <a:buFont typeface="Arial" panose="020B0604020202020204" pitchFamily="34" charset="0"/>
                        <a:buChar char="•"/>
                      </a:pPr>
                      <a:r>
                        <a:rPr lang="en-US" dirty="0"/>
                        <a:t>Data center </a:t>
                      </a:r>
                      <a:r>
                        <a:rPr lang="en-US" dirty="0">
                          <a:solidFill>
                            <a:schemeClr val="tx1"/>
                          </a:solidFill>
                        </a:rPr>
                        <a:t>hourly </a:t>
                      </a:r>
                      <a:r>
                        <a:rPr lang="en-US" sz="1800" b="0" i="0" u="none" strike="noStrike" noProof="0" dirty="0">
                          <a:solidFill>
                            <a:srgbClr val="000000"/>
                          </a:solidFill>
                          <a:latin typeface="Calibri"/>
                        </a:rPr>
                        <a:t>demand</a:t>
                      </a:r>
                      <a:r>
                        <a:rPr lang="en-US" dirty="0"/>
                        <a:t> profiles are flat</a:t>
                      </a:r>
                    </a:p>
                  </a:txBody>
                  <a:tcPr anchor="ctr"/>
                </a:tc>
                <a:extLst>
                  <a:ext uri="{0D108BD9-81ED-4DB2-BD59-A6C34878D82A}">
                    <a16:rowId xmlns:a16="http://schemas.microsoft.com/office/drawing/2014/main" val="1852809323"/>
                  </a:ext>
                </a:extLst>
              </a:tr>
            </a:tbl>
          </a:graphicData>
        </a:graphic>
      </p:graphicFrame>
      <p:sp>
        <p:nvSpPr>
          <p:cNvPr id="6" name="Content Placeholder 5">
            <a:extLst>
              <a:ext uri="{FF2B5EF4-FFF2-40B4-BE49-F238E27FC236}">
                <a16:creationId xmlns:a16="http://schemas.microsoft.com/office/drawing/2014/main" id="{9FA8DE53-6F0F-F2B3-E351-7DBD89AF4504}"/>
              </a:ext>
            </a:extLst>
          </p:cNvPr>
          <p:cNvSpPr>
            <a:spLocks noGrp="1"/>
          </p:cNvSpPr>
          <p:nvPr>
            <p:ph idx="1"/>
          </p:nvPr>
        </p:nvSpPr>
        <p:spPr>
          <a:xfrm>
            <a:off x="43587" y="1333343"/>
            <a:ext cx="12104825" cy="3148849"/>
          </a:xfrm>
        </p:spPr>
        <p:txBody>
          <a:bodyPr anchor="ctr"/>
          <a:lstStyle/>
          <a:p>
            <a:pPr marL="0" marR="0" indent="0">
              <a:lnSpc>
                <a:spcPct val="100000"/>
              </a:lnSpc>
              <a:spcBef>
                <a:spcPts val="0"/>
              </a:spcBef>
              <a:spcAft>
                <a:spcPts val="0"/>
              </a:spcAft>
              <a:buNone/>
            </a:pPr>
            <a:r>
              <a:rPr lang="en-US" sz="2400" i="1" kern="100" dirty="0">
                <a:solidFill>
                  <a:schemeClr val="tx1"/>
                </a:solidFill>
                <a:effectLst/>
                <a:ea typeface="Aptos" panose="020B0004020202020204" pitchFamily="34" charset="0"/>
                <a:cs typeface="Times New Roman" panose="02020603050405020304" pitchFamily="18" charset="0"/>
              </a:rPr>
              <a:t>Science Questions:</a:t>
            </a:r>
            <a:endParaRPr lang="en-US" sz="2400" kern="100" dirty="0">
              <a:solidFill>
                <a:schemeClr val="tx1"/>
              </a:solidFill>
              <a:effectLst/>
              <a:ea typeface="Aptos" panose="020B0004020202020204" pitchFamily="34" charset="0"/>
              <a:cs typeface="Times New Roman" panose="02020603050405020304" pitchFamily="18" charset="0"/>
            </a:endParaRPr>
          </a:p>
          <a:p>
            <a:pPr marL="342900" marR="0" lvl="0" indent="-342900">
              <a:lnSpc>
                <a:spcPct val="100000"/>
              </a:lnSpc>
              <a:spcBef>
                <a:spcPts val="0"/>
              </a:spcBef>
              <a:spcAft>
                <a:spcPts val="0"/>
              </a:spcAft>
              <a:buFont typeface="+mj-lt"/>
              <a:buAutoNum type="arabicParenR"/>
            </a:pPr>
            <a:r>
              <a:rPr lang="en-US" sz="2400" kern="100" dirty="0">
                <a:solidFill>
                  <a:schemeClr val="tx1"/>
                </a:solidFill>
                <a:effectLst/>
                <a:ea typeface="Aptos" panose="020B0004020202020204" pitchFamily="34" charset="0"/>
                <a:cs typeface="Times New Roman" panose="02020603050405020304" pitchFamily="18" charset="0"/>
              </a:rPr>
              <a:t>What is the projected impact (i.e., on electricity prices, reliability, etc.) of data centers on grid operations if grid infrastructure is built without considering these demands? Under what growth rates do the projected data center demands stress the grid? </a:t>
            </a:r>
          </a:p>
          <a:p>
            <a:pPr marL="342900" indent="-342900">
              <a:lnSpc>
                <a:spcPct val="100000"/>
              </a:lnSpc>
              <a:spcBef>
                <a:spcPts val="0"/>
              </a:spcBef>
              <a:spcAft>
                <a:spcPts val="0"/>
              </a:spcAft>
              <a:buFont typeface="+mj-lt"/>
              <a:buAutoNum type="arabicParenR"/>
            </a:pPr>
            <a:r>
              <a:rPr lang="en-US" sz="2400" dirty="0">
                <a:solidFill>
                  <a:schemeClr val="tx1"/>
                </a:solidFill>
                <a:ea typeface="Aptos" panose="020B0004020202020204" pitchFamily="34" charset="0"/>
                <a:cs typeface="Times New Roman" panose="02020603050405020304" pitchFamily="18" charset="0"/>
              </a:rPr>
              <a:t>How might delaying scheduled generator retirements lessen grid stress due to data centers?</a:t>
            </a:r>
            <a:endParaRPr lang="en-US" sz="2400" kern="100" dirty="0">
              <a:solidFill>
                <a:schemeClr val="tx1"/>
              </a:solidFill>
              <a:effectLst/>
              <a:ea typeface="Aptos" panose="020B0004020202020204" pitchFamily="34" charset="0"/>
              <a:cs typeface="Times New Roman" panose="02020603050405020304" pitchFamily="18" charset="0"/>
            </a:endParaRPr>
          </a:p>
          <a:p>
            <a:pPr marL="342900" marR="0" lvl="0" indent="-342900">
              <a:lnSpc>
                <a:spcPct val="100000"/>
              </a:lnSpc>
              <a:spcBef>
                <a:spcPts val="0"/>
              </a:spcBef>
              <a:spcAft>
                <a:spcPts val="0"/>
              </a:spcAft>
              <a:buFont typeface="+mj-lt"/>
              <a:buAutoNum type="arabicParenR"/>
            </a:pPr>
            <a:r>
              <a:rPr lang="en-US" sz="2400" dirty="0">
                <a:solidFill>
                  <a:schemeClr val="tx1"/>
                </a:solidFill>
                <a:effectLst/>
                <a:ea typeface="Aptos" panose="020B0004020202020204" pitchFamily="34" charset="0"/>
                <a:cs typeface="Times New Roman" panose="02020603050405020304" pitchFamily="18" charset="0"/>
              </a:rPr>
              <a:t>What is the impact of treating some data center loads as interruptible demands? If their loads were modeled </a:t>
            </a:r>
            <a:r>
              <a:rPr lang="en-US" sz="2400" dirty="0">
                <a:solidFill>
                  <a:schemeClr val="tx1"/>
                </a:solidFill>
                <a:ea typeface="Aptos" panose="020B0004020202020204" pitchFamily="34" charset="0"/>
                <a:cs typeface="Times New Roman" panose="02020603050405020304" pitchFamily="18" charset="0"/>
              </a:rPr>
              <a:t>as appropriate for demand response participation</a:t>
            </a:r>
            <a:r>
              <a:rPr lang="en-US" sz="2400" dirty="0">
                <a:solidFill>
                  <a:schemeClr val="tx1"/>
                </a:solidFill>
                <a:effectLst/>
                <a:ea typeface="Aptos" panose="020B0004020202020204" pitchFamily="34" charset="0"/>
                <a:cs typeface="Times New Roman" panose="02020603050405020304" pitchFamily="18" charset="0"/>
              </a:rPr>
              <a:t>, how does that added flexibility reduce stress on the grid?</a:t>
            </a:r>
            <a:r>
              <a:rPr lang="en-US" sz="2400" dirty="0">
                <a:solidFill>
                  <a:schemeClr val="tx1"/>
                </a:solidFill>
                <a:effectLst/>
              </a:rPr>
              <a:t> </a:t>
            </a:r>
          </a:p>
        </p:txBody>
      </p:sp>
      <p:sp>
        <p:nvSpPr>
          <p:cNvPr id="4" name="Title 3">
            <a:extLst>
              <a:ext uri="{FF2B5EF4-FFF2-40B4-BE49-F238E27FC236}">
                <a16:creationId xmlns:a16="http://schemas.microsoft.com/office/drawing/2014/main" id="{DFE32732-94F5-0322-D605-DC4DBC416C49}"/>
              </a:ext>
            </a:extLst>
          </p:cNvPr>
          <p:cNvSpPr>
            <a:spLocks noGrp="1"/>
          </p:cNvSpPr>
          <p:nvPr>
            <p:ph type="title"/>
          </p:nvPr>
        </p:nvSpPr>
        <p:spPr/>
        <p:txBody>
          <a:bodyPr/>
          <a:lstStyle/>
          <a:p>
            <a:r>
              <a:rPr lang="en-US" cap="none" dirty="0">
                <a:solidFill>
                  <a:schemeClr val="tx1"/>
                </a:solidFill>
              </a:rPr>
              <a:t>Task 1 – Impacts of alternative scenarios of data center electricity demand growth on grid stress</a:t>
            </a:r>
          </a:p>
        </p:txBody>
      </p:sp>
      <p:sp>
        <p:nvSpPr>
          <p:cNvPr id="2" name="Slide Number Placeholder 4">
            <a:extLst>
              <a:ext uri="{FF2B5EF4-FFF2-40B4-BE49-F238E27FC236}">
                <a16:creationId xmlns:a16="http://schemas.microsoft.com/office/drawing/2014/main" id="{3E05E8A6-875F-40BB-AB6A-E82D2632C252}"/>
              </a:ext>
            </a:extLst>
          </p:cNvPr>
          <p:cNvSpPr txBox="1">
            <a:spLocks/>
          </p:cNvSpPr>
          <p:nvPr/>
        </p:nvSpPr>
        <p:spPr>
          <a:xfrm>
            <a:off x="10897320" y="6492875"/>
            <a:ext cx="1052510" cy="365125"/>
          </a:xfrm>
          <a:prstGeom prst="rect">
            <a:avLst/>
          </a:prstGeom>
        </p:spPr>
        <p:txBody>
          <a:bodyPr vert="horz" lIns="91440" tIns="45720" rIns="91440" bIns="45720" rtlCol="0" anchor="ctr"/>
          <a:lstStyle>
            <a:defPPr>
              <a:defRPr lang="en-US"/>
            </a:defPPr>
            <a:lvl1pPr marL="0" algn="r" defTabSz="914400" rtl="0" eaLnBrk="1" latinLnBrk="0" hangingPunct="1">
              <a:defRPr sz="900"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3A98EE3D-8CD1-4C3F-BD1C-C98C9596463C}" type="slidenum">
              <a:rPr lang="en-US" smtClean="0">
                <a:solidFill>
                  <a:prstClr val="black">
                    <a:lumMod val="75000"/>
                    <a:lumOff val="25000"/>
                  </a:prstClr>
                </a:solidFill>
                <a:latin typeface="Calibri" panose="020F0502020204030204"/>
              </a:rPr>
              <a:pPr>
                <a:defRPr/>
              </a:pPr>
              <a:t>4</a:t>
            </a:fld>
            <a:endParaRPr lang="en-US">
              <a:solidFill>
                <a:prstClr val="black">
                  <a:lumMod val="75000"/>
                  <a:lumOff val="25000"/>
                </a:prstClr>
              </a:solidFill>
              <a:latin typeface="Calibri" panose="020F0502020204030204"/>
            </a:endParaRPr>
          </a:p>
        </p:txBody>
      </p:sp>
    </p:spTree>
    <p:extLst>
      <p:ext uri="{BB962C8B-B14F-4D97-AF65-F5344CB8AC3E}">
        <p14:creationId xmlns:p14="http://schemas.microsoft.com/office/powerpoint/2010/main" val="32279174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EE60C8-58D8-E19B-7420-3DDD72E8A68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C8ECF4BF-5744-3635-6D0D-8D45DC05E394}"/>
              </a:ext>
            </a:extLst>
          </p:cNvPr>
          <p:cNvSpPr>
            <a:spLocks noGrp="1"/>
          </p:cNvSpPr>
          <p:nvPr>
            <p:ph type="title"/>
          </p:nvPr>
        </p:nvSpPr>
        <p:spPr/>
        <p:txBody>
          <a:bodyPr/>
          <a:lstStyle/>
          <a:p>
            <a:r>
              <a:rPr lang="en-US" cap="none" dirty="0">
                <a:solidFill>
                  <a:schemeClr val="tx1"/>
                </a:solidFill>
              </a:rPr>
              <a:t>For now, projections of data center growth were sourced from the gray literature</a:t>
            </a:r>
          </a:p>
        </p:txBody>
      </p:sp>
      <p:sp>
        <p:nvSpPr>
          <p:cNvPr id="2" name="Slide Number Placeholder 4">
            <a:extLst>
              <a:ext uri="{FF2B5EF4-FFF2-40B4-BE49-F238E27FC236}">
                <a16:creationId xmlns:a16="http://schemas.microsoft.com/office/drawing/2014/main" id="{172BFA6B-68D5-6BA8-F22A-74C8FC19A226}"/>
              </a:ext>
            </a:extLst>
          </p:cNvPr>
          <p:cNvSpPr txBox="1">
            <a:spLocks/>
          </p:cNvSpPr>
          <p:nvPr/>
        </p:nvSpPr>
        <p:spPr>
          <a:xfrm>
            <a:off x="10897320" y="6492875"/>
            <a:ext cx="1052510" cy="365125"/>
          </a:xfrm>
          <a:prstGeom prst="rect">
            <a:avLst/>
          </a:prstGeom>
        </p:spPr>
        <p:txBody>
          <a:bodyPr vert="horz" lIns="91440" tIns="45720" rIns="91440" bIns="45720" rtlCol="0" anchor="ctr"/>
          <a:lstStyle>
            <a:defPPr>
              <a:defRPr lang="en-US"/>
            </a:defPPr>
            <a:lvl1pPr marL="0" algn="r" defTabSz="914400" rtl="0" eaLnBrk="1" latinLnBrk="0" hangingPunct="1">
              <a:defRPr sz="900"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3A98EE3D-8CD1-4C3F-BD1C-C98C9596463C}" type="slidenum">
              <a:rPr lang="en-US" smtClean="0">
                <a:solidFill>
                  <a:prstClr val="black">
                    <a:lumMod val="75000"/>
                    <a:lumOff val="25000"/>
                  </a:prstClr>
                </a:solidFill>
                <a:latin typeface="Calibri" panose="020F0502020204030204"/>
              </a:rPr>
              <a:pPr>
                <a:defRPr/>
              </a:pPr>
              <a:t>5</a:t>
            </a:fld>
            <a:endParaRPr lang="en-US">
              <a:solidFill>
                <a:prstClr val="black">
                  <a:lumMod val="75000"/>
                  <a:lumOff val="25000"/>
                </a:prstClr>
              </a:solidFill>
              <a:latin typeface="Calibri" panose="020F0502020204030204"/>
            </a:endParaRPr>
          </a:p>
        </p:txBody>
      </p:sp>
      <p:pic>
        <p:nvPicPr>
          <p:cNvPr id="3" name="Picture 2">
            <a:extLst>
              <a:ext uri="{FF2B5EF4-FFF2-40B4-BE49-F238E27FC236}">
                <a16:creationId xmlns:a16="http://schemas.microsoft.com/office/drawing/2014/main" id="{6B88EA75-5D57-6406-AF08-E7AAA7A3B382}"/>
              </a:ext>
            </a:extLst>
          </p:cNvPr>
          <p:cNvPicPr>
            <a:picLocks noChangeAspect="1"/>
          </p:cNvPicPr>
          <p:nvPr/>
        </p:nvPicPr>
        <p:blipFill>
          <a:blip r:embed="rId2"/>
          <a:stretch>
            <a:fillRect/>
          </a:stretch>
        </p:blipFill>
        <p:spPr>
          <a:xfrm>
            <a:off x="200303" y="2005762"/>
            <a:ext cx="3187291" cy="4116363"/>
          </a:xfrm>
          <a:prstGeom prst="rect">
            <a:avLst/>
          </a:prstGeom>
        </p:spPr>
      </p:pic>
      <p:pic>
        <p:nvPicPr>
          <p:cNvPr id="7" name="Picture 6">
            <a:extLst>
              <a:ext uri="{FF2B5EF4-FFF2-40B4-BE49-F238E27FC236}">
                <a16:creationId xmlns:a16="http://schemas.microsoft.com/office/drawing/2014/main" id="{154ADD50-BE01-0EF0-8370-55CE7D51FE69}"/>
              </a:ext>
            </a:extLst>
          </p:cNvPr>
          <p:cNvPicPr>
            <a:picLocks noChangeAspect="1"/>
          </p:cNvPicPr>
          <p:nvPr/>
        </p:nvPicPr>
        <p:blipFill>
          <a:blip r:embed="rId3"/>
          <a:stretch>
            <a:fillRect/>
          </a:stretch>
        </p:blipFill>
        <p:spPr>
          <a:xfrm>
            <a:off x="3590050" y="1578550"/>
            <a:ext cx="8419065" cy="4967105"/>
          </a:xfrm>
          <a:prstGeom prst="rect">
            <a:avLst/>
          </a:prstGeom>
        </p:spPr>
      </p:pic>
      <p:sp>
        <p:nvSpPr>
          <p:cNvPr id="5" name="Rectangle 4">
            <a:extLst>
              <a:ext uri="{FF2B5EF4-FFF2-40B4-BE49-F238E27FC236}">
                <a16:creationId xmlns:a16="http://schemas.microsoft.com/office/drawing/2014/main" id="{F558A826-37B9-E88E-4ECA-3CD2F97C6B68}"/>
              </a:ext>
            </a:extLst>
          </p:cNvPr>
          <p:cNvSpPr/>
          <p:nvPr/>
        </p:nvSpPr>
        <p:spPr>
          <a:xfrm>
            <a:off x="3590050" y="3074124"/>
            <a:ext cx="2386207" cy="708981"/>
          </a:xfrm>
          <a:prstGeom prst="rect">
            <a:avLst/>
          </a:prstGeom>
          <a:noFill/>
          <a:ln w="635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074117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014F19-69F8-9E2F-3965-495197300E07}"/>
            </a:ext>
          </a:extLst>
        </p:cNvPr>
        <p:cNvGrpSpPr/>
        <p:nvPr/>
      </p:nvGrpSpPr>
      <p:grpSpPr>
        <a:xfrm>
          <a:off x="0" y="0"/>
          <a:ext cx="0" cy="0"/>
          <a:chOff x="0" y="0"/>
          <a:chExt cx="0" cy="0"/>
        </a:xfrm>
      </p:grpSpPr>
      <p:sp>
        <p:nvSpPr>
          <p:cNvPr id="2" name="Slide Number Placeholder 4">
            <a:extLst>
              <a:ext uri="{FF2B5EF4-FFF2-40B4-BE49-F238E27FC236}">
                <a16:creationId xmlns:a16="http://schemas.microsoft.com/office/drawing/2014/main" id="{0E3126F0-7D0E-10EE-412B-9F3B6C635AB7}"/>
              </a:ext>
            </a:extLst>
          </p:cNvPr>
          <p:cNvSpPr txBox="1">
            <a:spLocks/>
          </p:cNvSpPr>
          <p:nvPr/>
        </p:nvSpPr>
        <p:spPr>
          <a:xfrm>
            <a:off x="10897320" y="6492875"/>
            <a:ext cx="1052510" cy="365125"/>
          </a:xfrm>
          <a:prstGeom prst="rect">
            <a:avLst/>
          </a:prstGeom>
        </p:spPr>
        <p:txBody>
          <a:bodyPr vert="horz" lIns="91440" tIns="45720" rIns="91440" bIns="45720" rtlCol="0" anchor="ctr"/>
          <a:lstStyle>
            <a:defPPr>
              <a:defRPr lang="en-US"/>
            </a:defPPr>
            <a:lvl1pPr marL="0" algn="r" defTabSz="914400" rtl="0" eaLnBrk="1" latinLnBrk="0" hangingPunct="1">
              <a:defRPr sz="900"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3A98EE3D-8CD1-4C3F-BD1C-C98C9596463C}" type="slidenum">
              <a:rPr lang="en-US" smtClean="0">
                <a:solidFill>
                  <a:prstClr val="black">
                    <a:lumMod val="75000"/>
                    <a:lumOff val="25000"/>
                  </a:prstClr>
                </a:solidFill>
                <a:latin typeface="Calibri" panose="020F0502020204030204"/>
              </a:rPr>
              <a:pPr>
                <a:defRPr/>
              </a:pPr>
              <a:t>6</a:t>
            </a:fld>
            <a:endParaRPr lang="en-US">
              <a:solidFill>
                <a:prstClr val="black">
                  <a:lumMod val="75000"/>
                  <a:lumOff val="25000"/>
                </a:prstClr>
              </a:solidFill>
              <a:latin typeface="Calibri" panose="020F0502020204030204"/>
            </a:endParaRPr>
          </a:p>
        </p:txBody>
      </p:sp>
      <p:pic>
        <p:nvPicPr>
          <p:cNvPr id="6" name="Picture 5">
            <a:extLst>
              <a:ext uri="{FF2B5EF4-FFF2-40B4-BE49-F238E27FC236}">
                <a16:creationId xmlns:a16="http://schemas.microsoft.com/office/drawing/2014/main" id="{9E9E788D-DFC0-69D8-0021-65708C9A535F}"/>
              </a:ext>
            </a:extLst>
          </p:cNvPr>
          <p:cNvPicPr>
            <a:picLocks noChangeAspect="1"/>
          </p:cNvPicPr>
          <p:nvPr/>
        </p:nvPicPr>
        <p:blipFill>
          <a:blip r:embed="rId3"/>
          <a:stretch>
            <a:fillRect/>
          </a:stretch>
        </p:blipFill>
        <p:spPr>
          <a:xfrm>
            <a:off x="822960" y="1371600"/>
            <a:ext cx="10515600" cy="5414694"/>
          </a:xfrm>
          <a:prstGeom prst="rect">
            <a:avLst/>
          </a:prstGeom>
        </p:spPr>
      </p:pic>
      <p:sp>
        <p:nvSpPr>
          <p:cNvPr id="7" name="Title 3">
            <a:extLst>
              <a:ext uri="{FF2B5EF4-FFF2-40B4-BE49-F238E27FC236}">
                <a16:creationId xmlns:a16="http://schemas.microsoft.com/office/drawing/2014/main" id="{7BE3CD42-23CB-3FE9-1AF6-44E0D2A93B5D}"/>
              </a:ext>
            </a:extLst>
          </p:cNvPr>
          <p:cNvSpPr>
            <a:spLocks noGrp="1"/>
          </p:cNvSpPr>
          <p:nvPr>
            <p:ph type="title"/>
          </p:nvPr>
        </p:nvSpPr>
        <p:spPr>
          <a:xfrm>
            <a:off x="1741250" y="224045"/>
            <a:ext cx="5977362" cy="1003998"/>
          </a:xfrm>
        </p:spPr>
        <p:txBody>
          <a:bodyPr/>
          <a:lstStyle/>
          <a:p>
            <a:r>
              <a:rPr lang="en-US" cap="none" dirty="0">
                <a:solidFill>
                  <a:schemeClr val="tx1"/>
                </a:solidFill>
              </a:rPr>
              <a:t>We are building from existing IM3 load projections</a:t>
            </a:r>
          </a:p>
        </p:txBody>
      </p:sp>
      <p:sp>
        <p:nvSpPr>
          <p:cNvPr id="8" name="TextBox 7">
            <a:extLst>
              <a:ext uri="{FF2B5EF4-FFF2-40B4-BE49-F238E27FC236}">
                <a16:creationId xmlns:a16="http://schemas.microsoft.com/office/drawing/2014/main" id="{C044D966-07D0-8655-B08E-39C8E2B2F88C}"/>
              </a:ext>
            </a:extLst>
          </p:cNvPr>
          <p:cNvSpPr txBox="1"/>
          <p:nvPr/>
        </p:nvSpPr>
        <p:spPr>
          <a:xfrm>
            <a:off x="7584138" y="250940"/>
            <a:ext cx="4473388" cy="1077218"/>
          </a:xfrm>
          <a:prstGeom prst="rect">
            <a:avLst/>
          </a:prstGeom>
          <a:solidFill>
            <a:schemeClr val="bg1"/>
          </a:solidFill>
        </p:spPr>
        <p:txBody>
          <a:bodyPr wrap="square" rtlCol="0">
            <a:spAutoFit/>
          </a:bodyPr>
          <a:lstStyle/>
          <a:p>
            <a:pPr algn="ctr"/>
            <a:r>
              <a:rPr lang="en-US" sz="1600" dirty="0">
                <a:solidFill>
                  <a:schemeClr val="bg1">
                    <a:lumMod val="50000"/>
                  </a:schemeClr>
                </a:solidFill>
              </a:rPr>
              <a:t>Burleyson et al. 2025: When do different scenarios of projected electricity demand start to meaningfully diverge? </a:t>
            </a:r>
            <a:r>
              <a:rPr lang="en-US" sz="1600" i="1" dirty="0">
                <a:solidFill>
                  <a:schemeClr val="bg1">
                    <a:lumMod val="50000"/>
                  </a:schemeClr>
                </a:solidFill>
              </a:rPr>
              <a:t>Applied Energy</a:t>
            </a:r>
            <a:r>
              <a:rPr lang="en-US" sz="1600" dirty="0">
                <a:solidFill>
                  <a:schemeClr val="bg1">
                    <a:lumMod val="50000"/>
                  </a:schemeClr>
                </a:solidFill>
              </a:rPr>
              <a:t>, 380, 124948, doi:10.1016/j.apenergy.2024.124948.</a:t>
            </a:r>
          </a:p>
        </p:txBody>
      </p:sp>
    </p:spTree>
    <p:extLst>
      <p:ext uri="{BB962C8B-B14F-4D97-AF65-F5344CB8AC3E}">
        <p14:creationId xmlns:p14="http://schemas.microsoft.com/office/powerpoint/2010/main" val="29746658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4B2CBF-008E-FC6B-CD78-97BAB0EC921A}"/>
            </a:ext>
          </a:extLst>
        </p:cNvPr>
        <p:cNvGrpSpPr/>
        <p:nvPr/>
      </p:nvGrpSpPr>
      <p:grpSpPr>
        <a:xfrm>
          <a:off x="0" y="0"/>
          <a:ext cx="0" cy="0"/>
          <a:chOff x="0" y="0"/>
          <a:chExt cx="0" cy="0"/>
        </a:xfrm>
      </p:grpSpPr>
      <p:pic>
        <p:nvPicPr>
          <p:cNvPr id="14" name="Picture 13" descr="Chart, line chart&#10;&#10;AI-generated content may be incorrect.">
            <a:extLst>
              <a:ext uri="{FF2B5EF4-FFF2-40B4-BE49-F238E27FC236}">
                <a16:creationId xmlns:a16="http://schemas.microsoft.com/office/drawing/2014/main" id="{17F584E1-AF2B-1C52-4B6B-38E7DB002F67}"/>
              </a:ext>
            </a:extLst>
          </p:cNvPr>
          <p:cNvPicPr>
            <a:picLocks noChangeAspect="1"/>
          </p:cNvPicPr>
          <p:nvPr/>
        </p:nvPicPr>
        <p:blipFill>
          <a:blip r:embed="rId3"/>
          <a:stretch>
            <a:fillRect/>
          </a:stretch>
        </p:blipFill>
        <p:spPr>
          <a:xfrm>
            <a:off x="822960" y="1371600"/>
            <a:ext cx="10515600" cy="5414694"/>
          </a:xfrm>
          <a:prstGeom prst="rect">
            <a:avLst/>
          </a:prstGeom>
        </p:spPr>
      </p:pic>
      <p:sp>
        <p:nvSpPr>
          <p:cNvPr id="4" name="Title 3">
            <a:extLst>
              <a:ext uri="{FF2B5EF4-FFF2-40B4-BE49-F238E27FC236}">
                <a16:creationId xmlns:a16="http://schemas.microsoft.com/office/drawing/2014/main" id="{A513A238-EFA7-4CE0-E14D-1CFE19DE02BD}"/>
              </a:ext>
            </a:extLst>
          </p:cNvPr>
          <p:cNvSpPr>
            <a:spLocks noGrp="1"/>
          </p:cNvSpPr>
          <p:nvPr>
            <p:ph type="title"/>
          </p:nvPr>
        </p:nvSpPr>
        <p:spPr/>
        <p:txBody>
          <a:bodyPr/>
          <a:lstStyle/>
          <a:p>
            <a:r>
              <a:rPr lang="en-US" cap="none"/>
              <a:t>Data centers significantly accelerate load growth in all three grid interconnections</a:t>
            </a:r>
          </a:p>
        </p:txBody>
      </p:sp>
      <p:sp>
        <p:nvSpPr>
          <p:cNvPr id="2" name="Slide Number Placeholder 4">
            <a:extLst>
              <a:ext uri="{FF2B5EF4-FFF2-40B4-BE49-F238E27FC236}">
                <a16:creationId xmlns:a16="http://schemas.microsoft.com/office/drawing/2014/main" id="{76C773FC-766D-219D-012B-034894EABDD9}"/>
              </a:ext>
            </a:extLst>
          </p:cNvPr>
          <p:cNvSpPr txBox="1">
            <a:spLocks/>
          </p:cNvSpPr>
          <p:nvPr/>
        </p:nvSpPr>
        <p:spPr>
          <a:xfrm>
            <a:off x="10897320" y="6492875"/>
            <a:ext cx="1052510" cy="365125"/>
          </a:xfrm>
          <a:prstGeom prst="rect">
            <a:avLst/>
          </a:prstGeom>
        </p:spPr>
        <p:txBody>
          <a:bodyPr vert="horz" lIns="91440" tIns="45720" rIns="91440" bIns="45720" rtlCol="0" anchor="ctr"/>
          <a:lstStyle>
            <a:defPPr>
              <a:defRPr lang="en-US"/>
            </a:defPPr>
            <a:lvl1pPr marL="0" algn="r" defTabSz="914400" rtl="0" eaLnBrk="1" latinLnBrk="0" hangingPunct="1">
              <a:defRPr sz="900"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3A98EE3D-8CD1-4C3F-BD1C-C98C9596463C}" type="slidenum">
              <a:rPr lang="en-US" smtClean="0">
                <a:solidFill>
                  <a:prstClr val="black">
                    <a:lumMod val="75000"/>
                    <a:lumOff val="25000"/>
                  </a:prstClr>
                </a:solidFill>
                <a:latin typeface="Calibri" panose="020F0502020204030204"/>
              </a:rPr>
              <a:pPr>
                <a:defRPr/>
              </a:pPr>
              <a:t>7</a:t>
            </a:fld>
            <a:endParaRPr lang="en-US">
              <a:solidFill>
                <a:prstClr val="black">
                  <a:lumMod val="75000"/>
                  <a:lumOff val="25000"/>
                </a:prstClr>
              </a:solidFill>
              <a:latin typeface="Calibri" panose="020F0502020204030204"/>
            </a:endParaRPr>
          </a:p>
        </p:txBody>
      </p:sp>
    </p:spTree>
    <p:extLst>
      <p:ext uri="{BB962C8B-B14F-4D97-AF65-F5344CB8AC3E}">
        <p14:creationId xmlns:p14="http://schemas.microsoft.com/office/powerpoint/2010/main" val="38318408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94C8BF-59C3-46AB-BEAB-2742E0468C1B}"/>
            </a:ext>
          </a:extLst>
        </p:cNvPr>
        <p:cNvGrpSpPr/>
        <p:nvPr/>
      </p:nvGrpSpPr>
      <p:grpSpPr>
        <a:xfrm>
          <a:off x="0" y="0"/>
          <a:ext cx="0" cy="0"/>
          <a:chOff x="0" y="0"/>
          <a:chExt cx="0" cy="0"/>
        </a:xfrm>
      </p:grpSpPr>
      <p:pic>
        <p:nvPicPr>
          <p:cNvPr id="14" name="Picture 13" descr="Chart, line chart&#10;&#10;AI-generated content may be incorrect.">
            <a:extLst>
              <a:ext uri="{FF2B5EF4-FFF2-40B4-BE49-F238E27FC236}">
                <a16:creationId xmlns:a16="http://schemas.microsoft.com/office/drawing/2014/main" id="{9E0FB26B-7F51-93CB-0214-F0FF4B9A8352}"/>
              </a:ext>
            </a:extLst>
          </p:cNvPr>
          <p:cNvPicPr>
            <a:picLocks noChangeAspect="1"/>
          </p:cNvPicPr>
          <p:nvPr/>
        </p:nvPicPr>
        <p:blipFill>
          <a:blip r:embed="rId3"/>
          <a:stretch>
            <a:fillRect/>
          </a:stretch>
        </p:blipFill>
        <p:spPr>
          <a:xfrm>
            <a:off x="822960" y="1371600"/>
            <a:ext cx="10515600" cy="5414694"/>
          </a:xfrm>
          <a:prstGeom prst="rect">
            <a:avLst/>
          </a:prstGeom>
        </p:spPr>
      </p:pic>
      <p:sp>
        <p:nvSpPr>
          <p:cNvPr id="4" name="Title 3">
            <a:extLst>
              <a:ext uri="{FF2B5EF4-FFF2-40B4-BE49-F238E27FC236}">
                <a16:creationId xmlns:a16="http://schemas.microsoft.com/office/drawing/2014/main" id="{26EB94EB-5580-0207-772A-878867783782}"/>
              </a:ext>
            </a:extLst>
          </p:cNvPr>
          <p:cNvSpPr>
            <a:spLocks noGrp="1"/>
          </p:cNvSpPr>
          <p:nvPr>
            <p:ph type="title"/>
          </p:nvPr>
        </p:nvSpPr>
        <p:spPr/>
        <p:txBody>
          <a:bodyPr/>
          <a:lstStyle/>
          <a:p>
            <a:r>
              <a:rPr lang="en-US" cap="none"/>
              <a:t>Data centers significantly accelerate load growth in all three grid interconnections</a:t>
            </a:r>
          </a:p>
        </p:txBody>
      </p:sp>
      <p:sp>
        <p:nvSpPr>
          <p:cNvPr id="2" name="Slide Number Placeholder 4">
            <a:extLst>
              <a:ext uri="{FF2B5EF4-FFF2-40B4-BE49-F238E27FC236}">
                <a16:creationId xmlns:a16="http://schemas.microsoft.com/office/drawing/2014/main" id="{1213A5B1-E05C-982D-52CB-0BE0D7C3F52D}"/>
              </a:ext>
            </a:extLst>
          </p:cNvPr>
          <p:cNvSpPr txBox="1">
            <a:spLocks/>
          </p:cNvSpPr>
          <p:nvPr/>
        </p:nvSpPr>
        <p:spPr>
          <a:xfrm>
            <a:off x="10897320" y="6492875"/>
            <a:ext cx="1052510" cy="365125"/>
          </a:xfrm>
          <a:prstGeom prst="rect">
            <a:avLst/>
          </a:prstGeom>
        </p:spPr>
        <p:txBody>
          <a:bodyPr vert="horz" lIns="91440" tIns="45720" rIns="91440" bIns="45720" rtlCol="0" anchor="ctr"/>
          <a:lstStyle>
            <a:defPPr>
              <a:defRPr lang="en-US"/>
            </a:defPPr>
            <a:lvl1pPr marL="0" algn="r" defTabSz="914400" rtl="0" eaLnBrk="1" latinLnBrk="0" hangingPunct="1">
              <a:defRPr sz="900"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3A98EE3D-8CD1-4C3F-BD1C-C98C9596463C}" type="slidenum">
              <a:rPr lang="en-US" smtClean="0">
                <a:solidFill>
                  <a:prstClr val="black">
                    <a:lumMod val="75000"/>
                    <a:lumOff val="25000"/>
                  </a:prstClr>
                </a:solidFill>
                <a:latin typeface="Calibri" panose="020F0502020204030204"/>
              </a:rPr>
              <a:pPr>
                <a:defRPr/>
              </a:pPr>
              <a:t>8</a:t>
            </a:fld>
            <a:endParaRPr lang="en-US">
              <a:solidFill>
                <a:prstClr val="black">
                  <a:lumMod val="75000"/>
                  <a:lumOff val="25000"/>
                </a:prstClr>
              </a:solidFill>
              <a:latin typeface="Calibri" panose="020F0502020204030204"/>
            </a:endParaRPr>
          </a:p>
        </p:txBody>
      </p:sp>
      <p:grpSp>
        <p:nvGrpSpPr>
          <p:cNvPr id="9" name="Group 8">
            <a:extLst>
              <a:ext uri="{FF2B5EF4-FFF2-40B4-BE49-F238E27FC236}">
                <a16:creationId xmlns:a16="http://schemas.microsoft.com/office/drawing/2014/main" id="{8AAC98FB-06E9-3FEB-8B40-7C334BD2B74D}"/>
              </a:ext>
            </a:extLst>
          </p:cNvPr>
          <p:cNvGrpSpPr/>
          <p:nvPr/>
        </p:nvGrpSpPr>
        <p:grpSpPr>
          <a:xfrm>
            <a:off x="5932710" y="4458358"/>
            <a:ext cx="1668230" cy="1472184"/>
            <a:chOff x="5858055" y="2159297"/>
            <a:chExt cx="1668230" cy="1472184"/>
          </a:xfrm>
        </p:grpSpPr>
        <p:sp>
          <p:nvSpPr>
            <p:cNvPr id="7" name="Up-Down Arrow 6">
              <a:extLst>
                <a:ext uri="{FF2B5EF4-FFF2-40B4-BE49-F238E27FC236}">
                  <a16:creationId xmlns:a16="http://schemas.microsoft.com/office/drawing/2014/main" id="{6DED369F-953C-E977-7DA8-925C625A7F73}"/>
                </a:ext>
              </a:extLst>
            </p:cNvPr>
            <p:cNvSpPr/>
            <p:nvPr/>
          </p:nvSpPr>
          <p:spPr>
            <a:xfrm flipH="1">
              <a:off x="5858055" y="2481945"/>
              <a:ext cx="232956" cy="783770"/>
            </a:xfrm>
            <a:prstGeom prst="upDownArrow">
              <a:avLst/>
            </a:prstGeom>
            <a:noFill/>
            <a:ln w="254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C33F60A0-C51E-B7FE-6F60-C6E736FE3EB2}"/>
                </a:ext>
              </a:extLst>
            </p:cNvPr>
            <p:cNvSpPr txBox="1"/>
            <p:nvPr/>
          </p:nvSpPr>
          <p:spPr>
            <a:xfrm>
              <a:off x="6265977" y="2159297"/>
              <a:ext cx="1260308" cy="1472184"/>
            </a:xfrm>
            <a:prstGeom prst="rect">
              <a:avLst/>
            </a:prstGeom>
            <a:solidFill>
              <a:schemeClr val="bg1"/>
            </a:solidFill>
          </p:spPr>
          <p:txBody>
            <a:bodyPr wrap="square" rtlCol="0">
              <a:spAutoFit/>
            </a:bodyPr>
            <a:lstStyle/>
            <a:p>
              <a:pPr algn="ctr"/>
              <a:r>
                <a:rPr lang="en-US" b="1" dirty="0">
                  <a:solidFill>
                    <a:srgbClr val="C00000"/>
                  </a:solidFill>
                </a:rPr>
                <a:t>+25 GW (~15%) of needed capacity in 2035</a:t>
              </a:r>
            </a:p>
          </p:txBody>
        </p:sp>
      </p:grpSp>
      <p:grpSp>
        <p:nvGrpSpPr>
          <p:cNvPr id="13" name="Group 12">
            <a:extLst>
              <a:ext uri="{FF2B5EF4-FFF2-40B4-BE49-F238E27FC236}">
                <a16:creationId xmlns:a16="http://schemas.microsoft.com/office/drawing/2014/main" id="{12F85F75-6638-10C7-0B25-58B7C19324D0}"/>
              </a:ext>
            </a:extLst>
          </p:cNvPr>
          <p:cNvGrpSpPr/>
          <p:nvPr/>
        </p:nvGrpSpPr>
        <p:grpSpPr>
          <a:xfrm>
            <a:off x="9605276" y="2316306"/>
            <a:ext cx="2446516" cy="1240623"/>
            <a:chOff x="9605276" y="2316306"/>
            <a:chExt cx="2446516" cy="1240623"/>
          </a:xfrm>
        </p:grpSpPr>
        <p:sp>
          <p:nvSpPr>
            <p:cNvPr id="10" name="Up-Down Arrow 9">
              <a:extLst>
                <a:ext uri="{FF2B5EF4-FFF2-40B4-BE49-F238E27FC236}">
                  <a16:creationId xmlns:a16="http://schemas.microsoft.com/office/drawing/2014/main" id="{9A376F9D-8D50-370E-8932-BC29D73F82F2}"/>
                </a:ext>
              </a:extLst>
            </p:cNvPr>
            <p:cNvSpPr/>
            <p:nvPr/>
          </p:nvSpPr>
          <p:spPr>
            <a:xfrm rot="5400000" flipH="1">
              <a:off x="10126821" y="1794761"/>
              <a:ext cx="182880" cy="1225970"/>
            </a:xfrm>
            <a:prstGeom prst="upDownArrow">
              <a:avLst/>
            </a:prstGeom>
            <a:noFill/>
            <a:ln w="25400">
              <a:solidFill>
                <a:schemeClr val="accent5">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557C692D-75CE-3CF1-22D5-CC913860B5A8}"/>
                </a:ext>
              </a:extLst>
            </p:cNvPr>
            <p:cNvSpPr txBox="1"/>
            <p:nvPr/>
          </p:nvSpPr>
          <p:spPr>
            <a:xfrm>
              <a:off x="9965896" y="2633599"/>
              <a:ext cx="2085896" cy="923330"/>
            </a:xfrm>
            <a:prstGeom prst="rect">
              <a:avLst/>
            </a:prstGeom>
            <a:solidFill>
              <a:schemeClr val="bg1"/>
            </a:solidFill>
          </p:spPr>
          <p:txBody>
            <a:bodyPr wrap="square" rtlCol="0">
              <a:spAutoFit/>
            </a:bodyPr>
            <a:lstStyle/>
            <a:p>
              <a:pPr algn="ctr"/>
              <a:r>
                <a:rPr lang="en-US" b="1">
                  <a:solidFill>
                    <a:schemeClr val="accent5">
                      <a:lumMod val="50000"/>
                    </a:schemeClr>
                  </a:solidFill>
                </a:rPr>
                <a:t>25+ years of load growth compressed into a decade</a:t>
              </a:r>
            </a:p>
          </p:txBody>
        </p:sp>
      </p:grpSp>
    </p:spTree>
    <p:extLst>
      <p:ext uri="{BB962C8B-B14F-4D97-AF65-F5344CB8AC3E}">
        <p14:creationId xmlns:p14="http://schemas.microsoft.com/office/powerpoint/2010/main" val="38340323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CDB01C5-6FBC-2978-23B6-F6DCEDB644D9}"/>
              </a:ext>
            </a:extLst>
          </p:cNvPr>
          <p:cNvSpPr>
            <a:spLocks noGrp="1"/>
          </p:cNvSpPr>
          <p:nvPr>
            <p:ph type="title"/>
          </p:nvPr>
        </p:nvSpPr>
        <p:spPr/>
        <p:txBody>
          <a:bodyPr/>
          <a:lstStyle/>
          <a:p>
            <a:r>
              <a:rPr lang="en-US" cap="none" dirty="0">
                <a:solidFill>
                  <a:schemeClr val="tx1"/>
                </a:solidFill>
              </a:rPr>
              <a:t>Data center growth leads to higher hourly electricity prices in the Western Interconnection</a:t>
            </a:r>
            <a:endParaRPr lang="en-US" dirty="0">
              <a:solidFill>
                <a:schemeClr val="tx1"/>
              </a:solidFill>
            </a:endParaRPr>
          </a:p>
        </p:txBody>
      </p:sp>
      <p:sp>
        <p:nvSpPr>
          <p:cNvPr id="12" name="Slide Number Placeholder 4">
            <a:extLst>
              <a:ext uri="{FF2B5EF4-FFF2-40B4-BE49-F238E27FC236}">
                <a16:creationId xmlns:a16="http://schemas.microsoft.com/office/drawing/2014/main" id="{D91C7C21-0841-C189-A7E6-FE4A1B3E6603}"/>
              </a:ext>
            </a:extLst>
          </p:cNvPr>
          <p:cNvSpPr txBox="1">
            <a:spLocks/>
          </p:cNvSpPr>
          <p:nvPr/>
        </p:nvSpPr>
        <p:spPr>
          <a:xfrm>
            <a:off x="10897320" y="6492875"/>
            <a:ext cx="1052510" cy="365125"/>
          </a:xfrm>
          <a:prstGeom prst="rect">
            <a:avLst/>
          </a:prstGeom>
        </p:spPr>
        <p:txBody>
          <a:bodyPr vert="horz" lIns="91440" tIns="45720" rIns="91440" bIns="45720" rtlCol="0" anchor="ctr"/>
          <a:lstStyle>
            <a:defPPr>
              <a:defRPr lang="en-US"/>
            </a:defPPr>
            <a:lvl1pPr marL="0" algn="r" defTabSz="914400" rtl="0" eaLnBrk="1" latinLnBrk="0" hangingPunct="1">
              <a:defRPr sz="900"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3A98EE3D-8CD1-4C3F-BD1C-C98C9596463C}" type="slidenum">
              <a:rPr lang="en-US" smtClean="0">
                <a:solidFill>
                  <a:prstClr val="black">
                    <a:lumMod val="75000"/>
                    <a:lumOff val="25000"/>
                  </a:prstClr>
                </a:solidFill>
                <a:latin typeface="Calibri" panose="020F0502020204030204"/>
              </a:rPr>
              <a:pPr>
                <a:defRPr/>
              </a:pPr>
              <a:t>9</a:t>
            </a:fld>
            <a:endParaRPr lang="en-US">
              <a:solidFill>
                <a:prstClr val="black">
                  <a:lumMod val="75000"/>
                  <a:lumOff val="25000"/>
                </a:prstClr>
              </a:solidFill>
              <a:latin typeface="Calibri" panose="020F0502020204030204"/>
            </a:endParaRPr>
          </a:p>
        </p:txBody>
      </p:sp>
      <p:sp>
        <p:nvSpPr>
          <p:cNvPr id="14" name="Content Placeholder 5">
            <a:extLst>
              <a:ext uri="{FF2B5EF4-FFF2-40B4-BE49-F238E27FC236}">
                <a16:creationId xmlns:a16="http://schemas.microsoft.com/office/drawing/2014/main" id="{A1B0E67A-DC6B-FBB8-2797-C79681EC7D63}"/>
              </a:ext>
            </a:extLst>
          </p:cNvPr>
          <p:cNvSpPr>
            <a:spLocks noGrp="1"/>
          </p:cNvSpPr>
          <p:nvPr>
            <p:ph idx="1"/>
          </p:nvPr>
        </p:nvSpPr>
        <p:spPr>
          <a:xfrm>
            <a:off x="161641" y="4759289"/>
            <a:ext cx="11878056" cy="1874666"/>
          </a:xfrm>
        </p:spPr>
        <p:txBody>
          <a:bodyPr/>
          <a:lstStyle/>
          <a:p>
            <a:pPr marL="305435" indent="-305435">
              <a:spcBef>
                <a:spcPts val="300"/>
              </a:spcBef>
              <a:spcAft>
                <a:spcPts val="300"/>
              </a:spcAft>
            </a:pPr>
            <a:r>
              <a:rPr lang="en-US" sz="2000" dirty="0">
                <a:solidFill>
                  <a:schemeClr val="tx1"/>
                </a:solidFill>
              </a:rPr>
              <a:t>The effect of data center loads on electricity prices is relatively small in 2025 (+3-4%) and in 2030 (+5-12%).</a:t>
            </a:r>
          </a:p>
          <a:p>
            <a:pPr marL="305435" indent="-305435">
              <a:spcBef>
                <a:spcPts val="300"/>
              </a:spcBef>
              <a:spcAft>
                <a:spcPts val="300"/>
              </a:spcAft>
            </a:pPr>
            <a:r>
              <a:rPr lang="en-US" sz="2000" dirty="0">
                <a:solidFill>
                  <a:schemeClr val="tx1"/>
                </a:solidFill>
              </a:rPr>
              <a:t>Price divergence between different data center growth scenarios becomes clear in 2035.</a:t>
            </a:r>
            <a:endParaRPr lang="en-US" sz="2000" dirty="0">
              <a:solidFill>
                <a:schemeClr val="tx1"/>
              </a:solidFill>
              <a:ea typeface="Calibri"/>
              <a:cs typeface="Calibri"/>
            </a:endParaRPr>
          </a:p>
          <a:p>
            <a:pPr marL="305435" indent="-305435">
              <a:spcBef>
                <a:spcPts val="300"/>
              </a:spcBef>
              <a:spcAft>
                <a:spcPts val="300"/>
              </a:spcAft>
            </a:pPr>
            <a:r>
              <a:rPr lang="en-US" sz="2000" dirty="0">
                <a:solidFill>
                  <a:schemeClr val="tx1"/>
                </a:solidFill>
              </a:rPr>
              <a:t>Compared to the base scenario, </a:t>
            </a:r>
            <a:r>
              <a:rPr lang="en-US" sz="2000" b="1" dirty="0">
                <a:solidFill>
                  <a:schemeClr val="accent1">
                    <a:lumMod val="50000"/>
                  </a:schemeClr>
                </a:solidFill>
              </a:rPr>
              <a:t>yearly average electricity prices in 2035 increase 43%, 47%, 91%, and 202% under low, moderate, high, and higher data center load growth scenarios</a:t>
            </a:r>
            <a:r>
              <a:rPr lang="en-US" sz="2000" dirty="0">
                <a:solidFill>
                  <a:schemeClr val="tx1"/>
                </a:solidFill>
              </a:rPr>
              <a:t>, respectively. This extreme increase is largely driven by data centers exacerbating the prices during worst (most expensive) 10-15 days of the year. </a:t>
            </a:r>
            <a:endParaRPr lang="en-US" sz="2000" dirty="0">
              <a:solidFill>
                <a:schemeClr val="tx1"/>
              </a:solidFill>
              <a:ea typeface="Calibri"/>
              <a:cs typeface="Calibri"/>
            </a:endParaRPr>
          </a:p>
        </p:txBody>
      </p:sp>
      <p:pic>
        <p:nvPicPr>
          <p:cNvPr id="16" name="Picture 15" descr="Graphical user interface, chart, line chart&#10;&#10;AI-generated content may be incorrect.">
            <a:extLst>
              <a:ext uri="{FF2B5EF4-FFF2-40B4-BE49-F238E27FC236}">
                <a16:creationId xmlns:a16="http://schemas.microsoft.com/office/drawing/2014/main" id="{0DF94495-518B-209F-0912-69CA8A53A891}"/>
              </a:ext>
            </a:extLst>
          </p:cNvPr>
          <p:cNvPicPr>
            <a:picLocks noChangeAspect="1"/>
          </p:cNvPicPr>
          <p:nvPr/>
        </p:nvPicPr>
        <p:blipFill>
          <a:blip r:embed="rId2"/>
          <a:srcRect b="50742"/>
          <a:stretch/>
        </p:blipFill>
        <p:spPr>
          <a:xfrm>
            <a:off x="80865" y="1390582"/>
            <a:ext cx="12030270" cy="3137288"/>
          </a:xfrm>
          <a:prstGeom prst="rect">
            <a:avLst/>
          </a:prstGeom>
        </p:spPr>
      </p:pic>
      <p:grpSp>
        <p:nvGrpSpPr>
          <p:cNvPr id="6" name="Group 5">
            <a:extLst>
              <a:ext uri="{FF2B5EF4-FFF2-40B4-BE49-F238E27FC236}">
                <a16:creationId xmlns:a16="http://schemas.microsoft.com/office/drawing/2014/main" id="{609B5C6C-1947-EF18-7520-81077DE9E863}"/>
              </a:ext>
            </a:extLst>
          </p:cNvPr>
          <p:cNvGrpSpPr/>
          <p:nvPr/>
        </p:nvGrpSpPr>
        <p:grpSpPr>
          <a:xfrm rot="21319874">
            <a:off x="9668785" y="2259028"/>
            <a:ext cx="1260066" cy="596399"/>
            <a:chOff x="9785117" y="2586922"/>
            <a:chExt cx="1260066" cy="596399"/>
          </a:xfrm>
        </p:grpSpPr>
        <p:sp>
          <p:nvSpPr>
            <p:cNvPr id="7" name="Arrow: Right 6">
              <a:extLst>
                <a:ext uri="{FF2B5EF4-FFF2-40B4-BE49-F238E27FC236}">
                  <a16:creationId xmlns:a16="http://schemas.microsoft.com/office/drawing/2014/main" id="{DFDC5C48-71D1-D769-C75E-D4C3B3E905A9}"/>
                </a:ext>
              </a:extLst>
            </p:cNvPr>
            <p:cNvSpPr/>
            <p:nvPr/>
          </p:nvSpPr>
          <p:spPr>
            <a:xfrm rot="16749708">
              <a:off x="9730300" y="2641739"/>
              <a:ext cx="457200" cy="347566"/>
            </a:xfrm>
            <a:prstGeom prst="right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Arrow: Right 7">
              <a:extLst>
                <a:ext uri="{FF2B5EF4-FFF2-40B4-BE49-F238E27FC236}">
                  <a16:creationId xmlns:a16="http://schemas.microsoft.com/office/drawing/2014/main" id="{0AD74789-E4CB-BD40-7B45-B54F0993035D}"/>
                </a:ext>
              </a:extLst>
            </p:cNvPr>
            <p:cNvSpPr/>
            <p:nvPr/>
          </p:nvSpPr>
          <p:spPr>
            <a:xfrm rot="16749708">
              <a:off x="10186550" y="2712623"/>
              <a:ext cx="457200" cy="347566"/>
            </a:xfrm>
            <a:prstGeom prst="right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Arrow: Right 8">
              <a:extLst>
                <a:ext uri="{FF2B5EF4-FFF2-40B4-BE49-F238E27FC236}">
                  <a16:creationId xmlns:a16="http://schemas.microsoft.com/office/drawing/2014/main" id="{C96DCB2C-781F-8375-1D9E-9CA385DBB4E4}"/>
                </a:ext>
              </a:extLst>
            </p:cNvPr>
            <p:cNvSpPr/>
            <p:nvPr/>
          </p:nvSpPr>
          <p:spPr>
            <a:xfrm rot="16749708">
              <a:off x="10642800" y="2780938"/>
              <a:ext cx="457200" cy="347566"/>
            </a:xfrm>
            <a:prstGeom prst="right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699486744"/>
      </p:ext>
    </p:extLst>
  </p:cSld>
  <p:clrMapOvr>
    <a:masterClrMapping/>
  </p:clrMapOvr>
</p:sld>
</file>

<file path=ppt/theme/theme1.xml><?xml version="1.0" encoding="utf-8"?>
<a:theme xmlns:a="http://schemas.openxmlformats.org/drawingml/2006/main" name="1_DividendVTI">
  <a:themeElements>
    <a:clrScheme name="Aspect">
      <a:dk1>
        <a:sysClr val="windowText" lastClr="000000"/>
      </a:dk1>
      <a:lt1>
        <a:sysClr val="window" lastClr="FFFFFF"/>
      </a:lt1>
      <a:dk2>
        <a:srgbClr val="585753"/>
      </a:dk2>
      <a:lt2>
        <a:srgbClr val="EBDDC3"/>
      </a:lt2>
      <a:accent1>
        <a:srgbClr val="71B9E4"/>
      </a:accent1>
      <a:accent2>
        <a:srgbClr val="E25D3C"/>
      </a:accent2>
      <a:accent3>
        <a:srgbClr val="BDB59D"/>
      </a:accent3>
      <a:accent4>
        <a:srgbClr val="A5AB81"/>
      </a:accent4>
      <a:accent5>
        <a:srgbClr val="7BA79D"/>
      </a:accent5>
      <a:accent6>
        <a:srgbClr val="968C8C"/>
      </a:accent6>
      <a:hlink>
        <a:srgbClr val="F7B615"/>
      </a:hlink>
      <a:folHlink>
        <a:srgbClr val="704404"/>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VTI" id="{97558BDE-0B66-457C-BB6F-7B1B22DAA9B8}" vid="{F53508A3-AC60-448A-AF37-934D5F1A0D5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1422</Words>
  <Application>Microsoft Office PowerPoint</Application>
  <PresentationFormat>Widescreen</PresentationFormat>
  <Paragraphs>123</Paragraphs>
  <Slides>24</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Aptos</vt:lpstr>
      <vt:lpstr>Arial</vt:lpstr>
      <vt:lpstr>Calibri</vt:lpstr>
      <vt:lpstr>Gill Sans MT</vt:lpstr>
      <vt:lpstr>Wingdings 2</vt:lpstr>
      <vt:lpstr>1_DividendVTI</vt:lpstr>
      <vt:lpstr>PowerPoint Presentation</vt:lpstr>
      <vt:lpstr>Projections of new data centers to support generative AI and cryptomining are large but highly uncertain</vt:lpstr>
      <vt:lpstr>Rapid, uncertain growth in electricity demand poses reliability challenges for the grid</vt:lpstr>
      <vt:lpstr>Task 1 – Impacts of alternative scenarios of data center electricity demand growth on grid stress</vt:lpstr>
      <vt:lpstr>For now, projections of data center growth were sourced from the gray literature</vt:lpstr>
      <vt:lpstr>We are building from existing IM3 load projections</vt:lpstr>
      <vt:lpstr>Data centers significantly accelerate load growth in all three grid interconnections</vt:lpstr>
      <vt:lpstr>Data centers significantly accelerate load growth in all three grid interconnections</vt:lpstr>
      <vt:lpstr>Data center growth leads to higher hourly electricity prices in the Western Interconnection</vt:lpstr>
      <vt:lpstr>Deferring scheduled generator retirements alleviates higher prices and unserved energy due to data centers</vt:lpstr>
      <vt:lpstr>Deferring scheduled generator retirements alleviates higher prices and unserved energy due to data centers</vt:lpstr>
      <vt:lpstr>Task 2 – Impacts of data center demands, siting, and configuration on water stress and grid stress</vt:lpstr>
      <vt:lpstr>Approach to siting new data centers</vt:lpstr>
      <vt:lpstr>PowerPoint Presentation</vt:lpstr>
      <vt:lpstr>Virginia is for data centers</vt:lpstr>
      <vt:lpstr>Data centers are being built in many places, but tend to be clumped together </vt:lpstr>
      <vt:lpstr>&gt;97% of data centers are located within 1km of a high-speed fiber provider service territory</vt:lpstr>
      <vt:lpstr>Having more direct access to reliable power sources is prioritized because service disruptions are costly</vt:lpstr>
      <vt:lpstr>PowerPoint Presentation</vt:lpstr>
      <vt:lpstr>We are making the raw data publicly available</vt:lpstr>
      <vt:lpstr>Key results</vt:lpstr>
      <vt:lpstr>References</vt:lpstr>
      <vt:lpstr>Backup Slides</vt:lpstr>
      <vt:lpstr>The impact of data center demand curtailment and/or demand shifting is limited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2025-06-04T18:45:36Z</dcterms:created>
  <dcterms:modified xsi:type="dcterms:W3CDTF">2025-06-04T18:45:58Z</dcterms:modified>
</cp:coreProperties>
</file>